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9" r:id="rId3"/>
    <p:sldId id="270" r:id="rId4"/>
    <p:sldId id="280" r:id="rId5"/>
    <p:sldId id="271" r:id="rId6"/>
    <p:sldId id="261" r:id="rId7"/>
    <p:sldId id="262" r:id="rId8"/>
    <p:sldId id="263" r:id="rId9"/>
    <p:sldId id="272" r:id="rId10"/>
    <p:sldId id="281" r:id="rId11"/>
    <p:sldId id="282" r:id="rId12"/>
    <p:sldId id="257" r:id="rId13"/>
    <p:sldId id="274" r:id="rId14"/>
    <p:sldId id="273" r:id="rId15"/>
    <p:sldId id="275" r:id="rId16"/>
    <p:sldId id="276" r:id="rId17"/>
    <p:sldId id="277" r:id="rId18"/>
    <p:sldId id="264" r:id="rId19"/>
    <p:sldId id="278" r:id="rId20"/>
    <p:sldId id="279" r:id="rId21"/>
    <p:sldId id="266" r:id="rId22"/>
    <p:sldId id="267" r:id="rId23"/>
    <p:sldId id="26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B505"/>
    <a:srgbClr val="007286"/>
    <a:srgbClr val="CCCDC7"/>
    <a:srgbClr val="83796F"/>
    <a:srgbClr val="ADE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1584" y="11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0E5489-BD00-4A37-818E-BBB95D2F6A62}"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ED94725A-1406-4FAC-B949-6AC865B61D25}">
      <dgm:prSet/>
      <dgm:spPr/>
      <dgm:t>
        <a:bodyPr/>
        <a:lstStyle/>
        <a:p>
          <a:r>
            <a:rPr lang="en-US"/>
            <a:t>Impulse turbine is the one in which the available hydraulic energy is first converted into kinetic energy by means of efficient nozzle.</a:t>
          </a:r>
        </a:p>
      </dgm:t>
    </dgm:pt>
    <dgm:pt modelId="{ACB5C5EF-D33B-48C9-A061-1C27D0CB92B4}" type="parTrans" cxnId="{EBE4FC79-0716-46A1-80FB-0E9038706AEF}">
      <dgm:prSet/>
      <dgm:spPr/>
      <dgm:t>
        <a:bodyPr/>
        <a:lstStyle/>
        <a:p>
          <a:endParaRPr lang="en-US"/>
        </a:p>
      </dgm:t>
    </dgm:pt>
    <dgm:pt modelId="{7DE6A8E0-BCD4-4E17-896C-B92256B2F7CE}" type="sibTrans" cxnId="{EBE4FC79-0716-46A1-80FB-0E9038706AEF}">
      <dgm:prSet/>
      <dgm:spPr/>
      <dgm:t>
        <a:bodyPr/>
        <a:lstStyle/>
        <a:p>
          <a:endParaRPr lang="en-US"/>
        </a:p>
      </dgm:t>
    </dgm:pt>
    <dgm:pt modelId="{69F4D696-019A-4768-8806-42A6516BE9DC}">
      <dgm:prSet/>
      <dgm:spPr/>
      <dgm:t>
        <a:bodyPr/>
        <a:lstStyle/>
        <a:p>
          <a:r>
            <a:rPr lang="en-US"/>
            <a:t>High velocity jet issuing from the nozzle then strikes a series of buckets fixed around the rim of wheel (runner).</a:t>
          </a:r>
        </a:p>
      </dgm:t>
    </dgm:pt>
    <dgm:pt modelId="{C3465B6F-FC05-4831-AAF8-2D5CA626A141}" type="parTrans" cxnId="{5BEB44FD-E1AA-48FA-A9FC-76E285DE984E}">
      <dgm:prSet/>
      <dgm:spPr/>
      <dgm:t>
        <a:bodyPr/>
        <a:lstStyle/>
        <a:p>
          <a:endParaRPr lang="en-US"/>
        </a:p>
      </dgm:t>
    </dgm:pt>
    <dgm:pt modelId="{0B62804F-E15E-431D-AB25-A13AD9133246}" type="sibTrans" cxnId="{5BEB44FD-E1AA-48FA-A9FC-76E285DE984E}">
      <dgm:prSet/>
      <dgm:spPr/>
      <dgm:t>
        <a:bodyPr/>
        <a:lstStyle/>
        <a:p>
          <a:endParaRPr lang="en-US"/>
        </a:p>
      </dgm:t>
    </dgm:pt>
    <dgm:pt modelId="{70A339A7-0A87-44FA-9260-2C1C1645500A}">
      <dgm:prSet/>
      <dgm:spPr/>
      <dgm:t>
        <a:bodyPr/>
        <a:lstStyle/>
        <a:p>
          <a:r>
            <a:rPr lang="en-US"/>
            <a:t>The buckets change the direction of jet without changing its pressure.</a:t>
          </a:r>
        </a:p>
      </dgm:t>
    </dgm:pt>
    <dgm:pt modelId="{DA303D5B-4B82-462B-933F-E71C5B6D330A}" type="parTrans" cxnId="{3DDEC829-F574-4894-831D-0B9F7AC31615}">
      <dgm:prSet/>
      <dgm:spPr/>
      <dgm:t>
        <a:bodyPr/>
        <a:lstStyle/>
        <a:p>
          <a:endParaRPr lang="en-US"/>
        </a:p>
      </dgm:t>
    </dgm:pt>
    <dgm:pt modelId="{D83E26E1-09F8-4C57-A0CD-A18C61F17BE9}" type="sibTrans" cxnId="{3DDEC829-F574-4894-831D-0B9F7AC31615}">
      <dgm:prSet/>
      <dgm:spPr/>
      <dgm:t>
        <a:bodyPr/>
        <a:lstStyle/>
        <a:p>
          <a:endParaRPr lang="en-US"/>
        </a:p>
      </dgm:t>
    </dgm:pt>
    <dgm:pt modelId="{3D962330-8ECD-438A-8237-9F055FCC285E}">
      <dgm:prSet/>
      <dgm:spPr/>
      <dgm:t>
        <a:bodyPr/>
        <a:lstStyle/>
        <a:p>
          <a:r>
            <a:rPr lang="en-US"/>
            <a:t>The resulting change in momentum sets bucket and wheel into rotary motion and thus mechanical energy is made available at the turbine shaft</a:t>
          </a:r>
        </a:p>
      </dgm:t>
    </dgm:pt>
    <dgm:pt modelId="{04D2A0D5-DF1C-453E-90C7-C3B3B9EEC866}" type="parTrans" cxnId="{F6C873A4-3094-4CDA-89C4-580005BC8905}">
      <dgm:prSet/>
      <dgm:spPr/>
      <dgm:t>
        <a:bodyPr/>
        <a:lstStyle/>
        <a:p>
          <a:endParaRPr lang="en-US"/>
        </a:p>
      </dgm:t>
    </dgm:pt>
    <dgm:pt modelId="{5C464E69-A419-447B-B126-BC52B82DD26A}" type="sibTrans" cxnId="{F6C873A4-3094-4CDA-89C4-580005BC8905}">
      <dgm:prSet/>
      <dgm:spPr/>
      <dgm:t>
        <a:bodyPr/>
        <a:lstStyle/>
        <a:p>
          <a:endParaRPr lang="en-US"/>
        </a:p>
      </dgm:t>
    </dgm:pt>
    <dgm:pt modelId="{16F9DCCC-8E7D-43F0-BD1D-1F483712AD4A}" type="pres">
      <dgm:prSet presAssocID="{AE0E5489-BD00-4A37-818E-BBB95D2F6A62}" presName="diagram" presStyleCnt="0">
        <dgm:presLayoutVars>
          <dgm:dir/>
          <dgm:resizeHandles val="exact"/>
        </dgm:presLayoutVars>
      </dgm:prSet>
      <dgm:spPr/>
    </dgm:pt>
    <dgm:pt modelId="{A3F7564E-11B7-4E3D-ACAD-FC324A4550E2}" type="pres">
      <dgm:prSet presAssocID="{ED94725A-1406-4FAC-B949-6AC865B61D25}" presName="node" presStyleLbl="node1" presStyleIdx="0" presStyleCnt="4">
        <dgm:presLayoutVars>
          <dgm:bulletEnabled val="1"/>
        </dgm:presLayoutVars>
      </dgm:prSet>
      <dgm:spPr/>
    </dgm:pt>
    <dgm:pt modelId="{8E2BB80A-62C5-4C0F-8EE4-6F591FC074B9}" type="pres">
      <dgm:prSet presAssocID="{7DE6A8E0-BCD4-4E17-896C-B92256B2F7CE}" presName="sibTrans" presStyleCnt="0"/>
      <dgm:spPr/>
    </dgm:pt>
    <dgm:pt modelId="{FAB9A682-F832-4AAD-AE87-7B7326F5B241}" type="pres">
      <dgm:prSet presAssocID="{69F4D696-019A-4768-8806-42A6516BE9DC}" presName="node" presStyleLbl="node1" presStyleIdx="1" presStyleCnt="4">
        <dgm:presLayoutVars>
          <dgm:bulletEnabled val="1"/>
        </dgm:presLayoutVars>
      </dgm:prSet>
      <dgm:spPr/>
    </dgm:pt>
    <dgm:pt modelId="{4E7316FE-FCF9-4DE9-A32B-0CE506CB8D51}" type="pres">
      <dgm:prSet presAssocID="{0B62804F-E15E-431D-AB25-A13AD9133246}" presName="sibTrans" presStyleCnt="0"/>
      <dgm:spPr/>
    </dgm:pt>
    <dgm:pt modelId="{51BED573-CDEF-4C1F-9416-284297A0DA06}" type="pres">
      <dgm:prSet presAssocID="{70A339A7-0A87-44FA-9260-2C1C1645500A}" presName="node" presStyleLbl="node1" presStyleIdx="2" presStyleCnt="4">
        <dgm:presLayoutVars>
          <dgm:bulletEnabled val="1"/>
        </dgm:presLayoutVars>
      </dgm:prSet>
      <dgm:spPr/>
    </dgm:pt>
    <dgm:pt modelId="{F18A421D-D0EE-41F9-8A91-8F35CCC5A2A7}" type="pres">
      <dgm:prSet presAssocID="{D83E26E1-09F8-4C57-A0CD-A18C61F17BE9}" presName="sibTrans" presStyleCnt="0"/>
      <dgm:spPr/>
    </dgm:pt>
    <dgm:pt modelId="{CAED444F-D413-4AA9-B489-C9ABEF7D8FA6}" type="pres">
      <dgm:prSet presAssocID="{3D962330-8ECD-438A-8237-9F055FCC285E}" presName="node" presStyleLbl="node1" presStyleIdx="3" presStyleCnt="4">
        <dgm:presLayoutVars>
          <dgm:bulletEnabled val="1"/>
        </dgm:presLayoutVars>
      </dgm:prSet>
      <dgm:spPr/>
    </dgm:pt>
  </dgm:ptLst>
  <dgm:cxnLst>
    <dgm:cxn modelId="{3DDEC829-F574-4894-831D-0B9F7AC31615}" srcId="{AE0E5489-BD00-4A37-818E-BBB95D2F6A62}" destId="{70A339A7-0A87-44FA-9260-2C1C1645500A}" srcOrd="2" destOrd="0" parTransId="{DA303D5B-4B82-462B-933F-E71C5B6D330A}" sibTransId="{D83E26E1-09F8-4C57-A0CD-A18C61F17BE9}"/>
    <dgm:cxn modelId="{C4347C5E-AEBB-4188-8D7F-EA10C6B222EE}" type="presOf" srcId="{ED94725A-1406-4FAC-B949-6AC865B61D25}" destId="{A3F7564E-11B7-4E3D-ACAD-FC324A4550E2}" srcOrd="0" destOrd="0" presId="urn:microsoft.com/office/officeart/2005/8/layout/default"/>
    <dgm:cxn modelId="{A821FC58-A452-428E-A6E8-B98612F98133}" type="presOf" srcId="{AE0E5489-BD00-4A37-818E-BBB95D2F6A62}" destId="{16F9DCCC-8E7D-43F0-BD1D-1F483712AD4A}" srcOrd="0" destOrd="0" presId="urn:microsoft.com/office/officeart/2005/8/layout/default"/>
    <dgm:cxn modelId="{EBE4FC79-0716-46A1-80FB-0E9038706AEF}" srcId="{AE0E5489-BD00-4A37-818E-BBB95D2F6A62}" destId="{ED94725A-1406-4FAC-B949-6AC865B61D25}" srcOrd="0" destOrd="0" parTransId="{ACB5C5EF-D33B-48C9-A061-1C27D0CB92B4}" sibTransId="{7DE6A8E0-BCD4-4E17-896C-B92256B2F7CE}"/>
    <dgm:cxn modelId="{4EBC2889-2781-4A0F-8555-96579CAC9F5F}" type="presOf" srcId="{3D962330-8ECD-438A-8237-9F055FCC285E}" destId="{CAED444F-D413-4AA9-B489-C9ABEF7D8FA6}" srcOrd="0" destOrd="0" presId="urn:microsoft.com/office/officeart/2005/8/layout/default"/>
    <dgm:cxn modelId="{AA3BFAA0-63E2-47F5-8614-D2DA2CEEF043}" type="presOf" srcId="{70A339A7-0A87-44FA-9260-2C1C1645500A}" destId="{51BED573-CDEF-4C1F-9416-284297A0DA06}" srcOrd="0" destOrd="0" presId="urn:microsoft.com/office/officeart/2005/8/layout/default"/>
    <dgm:cxn modelId="{F6C873A4-3094-4CDA-89C4-580005BC8905}" srcId="{AE0E5489-BD00-4A37-818E-BBB95D2F6A62}" destId="{3D962330-8ECD-438A-8237-9F055FCC285E}" srcOrd="3" destOrd="0" parTransId="{04D2A0D5-DF1C-453E-90C7-C3B3B9EEC866}" sibTransId="{5C464E69-A419-447B-B126-BC52B82DD26A}"/>
    <dgm:cxn modelId="{C6189BC3-76B3-4230-BA99-87BA714BA4F2}" type="presOf" srcId="{69F4D696-019A-4768-8806-42A6516BE9DC}" destId="{FAB9A682-F832-4AAD-AE87-7B7326F5B241}" srcOrd="0" destOrd="0" presId="urn:microsoft.com/office/officeart/2005/8/layout/default"/>
    <dgm:cxn modelId="{5BEB44FD-E1AA-48FA-A9FC-76E285DE984E}" srcId="{AE0E5489-BD00-4A37-818E-BBB95D2F6A62}" destId="{69F4D696-019A-4768-8806-42A6516BE9DC}" srcOrd="1" destOrd="0" parTransId="{C3465B6F-FC05-4831-AAF8-2D5CA626A141}" sibTransId="{0B62804F-E15E-431D-AB25-A13AD9133246}"/>
    <dgm:cxn modelId="{56F28293-7E77-4F55-A8A4-26B3E6D580DE}" type="presParOf" srcId="{16F9DCCC-8E7D-43F0-BD1D-1F483712AD4A}" destId="{A3F7564E-11B7-4E3D-ACAD-FC324A4550E2}" srcOrd="0" destOrd="0" presId="urn:microsoft.com/office/officeart/2005/8/layout/default"/>
    <dgm:cxn modelId="{9B0F0DCA-A49C-4B9A-88AC-196730A9F92B}" type="presParOf" srcId="{16F9DCCC-8E7D-43F0-BD1D-1F483712AD4A}" destId="{8E2BB80A-62C5-4C0F-8EE4-6F591FC074B9}" srcOrd="1" destOrd="0" presId="urn:microsoft.com/office/officeart/2005/8/layout/default"/>
    <dgm:cxn modelId="{AC1ACD65-085C-4A89-8DCC-2EF5F5A5E423}" type="presParOf" srcId="{16F9DCCC-8E7D-43F0-BD1D-1F483712AD4A}" destId="{FAB9A682-F832-4AAD-AE87-7B7326F5B241}" srcOrd="2" destOrd="0" presId="urn:microsoft.com/office/officeart/2005/8/layout/default"/>
    <dgm:cxn modelId="{ECF61B74-5FB4-41C7-BBC5-EE0EC513D435}" type="presParOf" srcId="{16F9DCCC-8E7D-43F0-BD1D-1F483712AD4A}" destId="{4E7316FE-FCF9-4DE9-A32B-0CE506CB8D51}" srcOrd="3" destOrd="0" presId="urn:microsoft.com/office/officeart/2005/8/layout/default"/>
    <dgm:cxn modelId="{572C64DF-DDE1-4EFD-88C0-9B4D1E6C48E6}" type="presParOf" srcId="{16F9DCCC-8E7D-43F0-BD1D-1F483712AD4A}" destId="{51BED573-CDEF-4C1F-9416-284297A0DA06}" srcOrd="4" destOrd="0" presId="urn:microsoft.com/office/officeart/2005/8/layout/default"/>
    <dgm:cxn modelId="{51711C25-39F8-4AF6-8062-0C01F28BF108}" type="presParOf" srcId="{16F9DCCC-8E7D-43F0-BD1D-1F483712AD4A}" destId="{F18A421D-D0EE-41F9-8A91-8F35CCC5A2A7}" srcOrd="5" destOrd="0" presId="urn:microsoft.com/office/officeart/2005/8/layout/default"/>
    <dgm:cxn modelId="{9D5D768F-1713-43EC-B7FB-86F4AAC310B2}" type="presParOf" srcId="{16F9DCCC-8E7D-43F0-BD1D-1F483712AD4A}" destId="{CAED444F-D413-4AA9-B489-C9ABEF7D8FA6}"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F7564E-11B7-4E3D-ACAD-FC324A4550E2}">
      <dsp:nvSpPr>
        <dsp:cNvPr id="0" name=""/>
        <dsp:cNvSpPr/>
      </dsp:nvSpPr>
      <dsp:spPr>
        <a:xfrm>
          <a:off x="1748064" y="2975"/>
          <a:ext cx="3342605" cy="200556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Impulse turbine is the one in which the available hydraulic energy is first converted into kinetic energy by means of efficient nozzle.</a:t>
          </a:r>
        </a:p>
      </dsp:txBody>
      <dsp:txXfrm>
        <a:off x="1748064" y="2975"/>
        <a:ext cx="3342605" cy="2005563"/>
      </dsp:txXfrm>
    </dsp:sp>
    <dsp:sp modelId="{FAB9A682-F832-4AAD-AE87-7B7326F5B241}">
      <dsp:nvSpPr>
        <dsp:cNvPr id="0" name=""/>
        <dsp:cNvSpPr/>
      </dsp:nvSpPr>
      <dsp:spPr>
        <a:xfrm>
          <a:off x="5424930" y="2975"/>
          <a:ext cx="3342605" cy="2005563"/>
        </a:xfrm>
        <a:prstGeom prst="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High velocity jet issuing from the nozzle then strikes a series of buckets fixed around the rim of wheel (runner).</a:t>
          </a:r>
        </a:p>
      </dsp:txBody>
      <dsp:txXfrm>
        <a:off x="5424930" y="2975"/>
        <a:ext cx="3342605" cy="2005563"/>
      </dsp:txXfrm>
    </dsp:sp>
    <dsp:sp modelId="{51BED573-CDEF-4C1F-9416-284297A0DA06}">
      <dsp:nvSpPr>
        <dsp:cNvPr id="0" name=""/>
        <dsp:cNvSpPr/>
      </dsp:nvSpPr>
      <dsp:spPr>
        <a:xfrm>
          <a:off x="1748064" y="2342799"/>
          <a:ext cx="3342605" cy="2005563"/>
        </a:xfrm>
        <a:prstGeom prst="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The buckets change the direction of jet without changing its pressure.</a:t>
          </a:r>
        </a:p>
      </dsp:txBody>
      <dsp:txXfrm>
        <a:off x="1748064" y="2342799"/>
        <a:ext cx="3342605" cy="2005563"/>
      </dsp:txXfrm>
    </dsp:sp>
    <dsp:sp modelId="{CAED444F-D413-4AA9-B489-C9ABEF7D8FA6}">
      <dsp:nvSpPr>
        <dsp:cNvPr id="0" name=""/>
        <dsp:cNvSpPr/>
      </dsp:nvSpPr>
      <dsp:spPr>
        <a:xfrm>
          <a:off x="5424930" y="2342799"/>
          <a:ext cx="3342605" cy="2005563"/>
        </a:xfrm>
        <a:prstGeom prst="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The resulting change in momentum sets bucket and wheel into rotary motion and thus mechanical energy is made available at the turbine shaft</a:t>
          </a:r>
        </a:p>
      </dsp:txBody>
      <dsp:txXfrm>
        <a:off x="5424930" y="2342799"/>
        <a:ext cx="3342605" cy="200556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jpeg>
</file>

<file path=ppt/media/image13.png>
</file>

<file path=ppt/media/image14.jpeg>
</file>

<file path=ppt/media/image15.jpeg>
</file>

<file path=ppt/media/image16.jpeg>
</file>

<file path=ppt/media/image17.jpeg>
</file>

<file path=ppt/media/image18.png>
</file>

<file path=ppt/media/image19.jpeg>
</file>

<file path=ppt/media/image2.png>
</file>

<file path=ppt/media/image20.jpeg>
</file>

<file path=ppt/media/image21.jpe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0BF96-D4C9-44A4-B9CE-B85F9C085C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CAC2BD-4B70-439B-9EF1-1FBE71CC7D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E49345-F42C-40DE-9DD3-91CBB3167470}"/>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5" name="Footer Placeholder 4">
            <a:extLst>
              <a:ext uri="{FF2B5EF4-FFF2-40B4-BE49-F238E27FC236}">
                <a16:creationId xmlns:a16="http://schemas.microsoft.com/office/drawing/2014/main" id="{65031D1C-A0E1-4527-9795-864B7F7798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203520-1992-443D-8EDB-2FCC61479BDB}"/>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7420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D735B-8910-4998-BD3C-9A3A708D606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727FEF3-FF73-4958-9913-23A249DF29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31264D-3BFA-48C4-A85D-CFA3FF06E3DA}"/>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5" name="Footer Placeholder 4">
            <a:extLst>
              <a:ext uri="{FF2B5EF4-FFF2-40B4-BE49-F238E27FC236}">
                <a16:creationId xmlns:a16="http://schemas.microsoft.com/office/drawing/2014/main" id="{E0A0E214-6FDF-4A93-BFB0-8BEF0D1B2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66696E-C5E4-46A8-8A90-302B9A1C26EF}"/>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2219182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4A55E0-60A5-42CC-8753-413D9BE5BB3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0BE302-3D13-4084-BB92-5E47DAE253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95BA77-67C2-4BAF-98E9-5F5FA93C090F}"/>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5" name="Footer Placeholder 4">
            <a:extLst>
              <a:ext uri="{FF2B5EF4-FFF2-40B4-BE49-F238E27FC236}">
                <a16:creationId xmlns:a16="http://schemas.microsoft.com/office/drawing/2014/main" id="{4BDA24A6-FBB0-4417-9714-E6BFE1DBA3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789ED1-2539-4C76-8DFB-739AF7E543F7}"/>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3877238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96681-5CCB-42B2-87BE-9C7E6D1D21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73D56D-BD1C-488C-AA38-7094F47F79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DE5319-A269-4B74-89D5-D6E9C83B21E9}"/>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5" name="Footer Placeholder 4">
            <a:extLst>
              <a:ext uri="{FF2B5EF4-FFF2-40B4-BE49-F238E27FC236}">
                <a16:creationId xmlns:a16="http://schemas.microsoft.com/office/drawing/2014/main" id="{211FAC45-8875-42F6-B969-7A230E8E2E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B730DA-B459-4ABF-99DF-D0D6B5B7FBB4}"/>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2779609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2D13-3F26-40F4-B3D8-B25BDF5602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A921DB-873F-45DA-BDE4-EF433CAE84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38F122-7405-441B-8DA0-FFF242BA2778}"/>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5" name="Footer Placeholder 4">
            <a:extLst>
              <a:ext uri="{FF2B5EF4-FFF2-40B4-BE49-F238E27FC236}">
                <a16:creationId xmlns:a16="http://schemas.microsoft.com/office/drawing/2014/main" id="{20336B67-BC56-49F3-B79F-271939722C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8F2B7E-5A4F-4974-BDDE-081A8D7757DF}"/>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1225134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7AFA4-2280-4C3C-9D9B-6A8D1EE534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4E3105-6521-4AB8-B122-03FE2E6E3D1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55BFDCA-AD57-4022-91B8-F9D0CC9C2AF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0AC58ED-BE39-412D-BADF-99588F0EF15C}"/>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6" name="Footer Placeholder 5">
            <a:extLst>
              <a:ext uri="{FF2B5EF4-FFF2-40B4-BE49-F238E27FC236}">
                <a16:creationId xmlns:a16="http://schemas.microsoft.com/office/drawing/2014/main" id="{3088B25B-DF5B-48CE-BDC1-2885DDBC63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BA6711-DD38-4837-8525-7004BC79FC12}"/>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38632774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0C2B9-3925-42ED-9EB6-7E2E703424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6A00AE-709E-441B-BD90-47A868D3CB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025E240-67B8-43BE-8488-C470AFFE56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16E049-8FB2-45B0-B87A-BCDEF60FE6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E9879FA-B168-4560-9D64-516938F2EB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0AB9FC-2BA2-4BA0-AE03-D8BD783D116C}"/>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8" name="Footer Placeholder 7">
            <a:extLst>
              <a:ext uri="{FF2B5EF4-FFF2-40B4-BE49-F238E27FC236}">
                <a16:creationId xmlns:a16="http://schemas.microsoft.com/office/drawing/2014/main" id="{8626565D-6D07-4DD5-A414-652854EC30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982797-B7FA-4B40-8E14-EECB29A46B50}"/>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3524506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B9844-F7D5-4683-A6A8-AB0C6159A8F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917F58-9819-43DE-BE50-D5FFDEC46B0A}"/>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4" name="Footer Placeholder 3">
            <a:extLst>
              <a:ext uri="{FF2B5EF4-FFF2-40B4-BE49-F238E27FC236}">
                <a16:creationId xmlns:a16="http://schemas.microsoft.com/office/drawing/2014/main" id="{C49381A1-49FC-41BD-9060-12EA9A6BE7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667B2B-5A5A-4623-86D6-D04C3C124A09}"/>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3459136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9B5D95-568B-4ED1-978C-686250532F49}"/>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3" name="Footer Placeholder 2">
            <a:extLst>
              <a:ext uri="{FF2B5EF4-FFF2-40B4-BE49-F238E27FC236}">
                <a16:creationId xmlns:a16="http://schemas.microsoft.com/office/drawing/2014/main" id="{3D55F6EE-5990-490B-A4CD-8444D91CDB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770FD9-2EDE-456D-A1E1-83F9D71B9CB9}"/>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2977897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803CD-4F28-4209-A190-0285390FC6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1AE7EF8-17D2-4710-BEE6-1910EC4744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5BADB8-0141-4529-BDFB-C33BF7032D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76AB5B-D41D-4DE2-87C3-BA0A669DC0B7}"/>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6" name="Footer Placeholder 5">
            <a:extLst>
              <a:ext uri="{FF2B5EF4-FFF2-40B4-BE49-F238E27FC236}">
                <a16:creationId xmlns:a16="http://schemas.microsoft.com/office/drawing/2014/main" id="{2ABF3E98-79C5-485A-A86B-09E567EB53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B0E744-9418-4696-8D34-7F903D595632}"/>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1590560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A5210-EC2E-4398-A574-5FB657E705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925D18-0A91-487B-86AE-6138154425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806C96-444C-4768-A9D8-649F1FB2D8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212122-0482-46D1-BCEF-300448EEA3D3}"/>
              </a:ext>
            </a:extLst>
          </p:cNvPr>
          <p:cNvSpPr>
            <a:spLocks noGrp="1"/>
          </p:cNvSpPr>
          <p:nvPr>
            <p:ph type="dt" sz="half" idx="10"/>
          </p:nvPr>
        </p:nvSpPr>
        <p:spPr/>
        <p:txBody>
          <a:bodyPr/>
          <a:lstStyle/>
          <a:p>
            <a:fld id="{0CE28B14-FD3A-42A4-A6F1-91ABD5637635}" type="datetimeFigureOut">
              <a:rPr lang="en-US" smtClean="0"/>
              <a:t>11/10/2021</a:t>
            </a:fld>
            <a:endParaRPr lang="en-US"/>
          </a:p>
        </p:txBody>
      </p:sp>
      <p:sp>
        <p:nvSpPr>
          <p:cNvPr id="6" name="Footer Placeholder 5">
            <a:extLst>
              <a:ext uri="{FF2B5EF4-FFF2-40B4-BE49-F238E27FC236}">
                <a16:creationId xmlns:a16="http://schemas.microsoft.com/office/drawing/2014/main" id="{35D29035-FB2C-4739-8584-5E63A27F72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A4D89E-170E-444E-B350-3AFA9EBEB08A}"/>
              </a:ext>
            </a:extLst>
          </p:cNvPr>
          <p:cNvSpPr>
            <a:spLocks noGrp="1"/>
          </p:cNvSpPr>
          <p:nvPr>
            <p:ph type="sldNum" sz="quarter" idx="12"/>
          </p:nvPr>
        </p:nvSpPr>
        <p:spPr/>
        <p:txBody>
          <a:bodyPr/>
          <a:lstStyle/>
          <a:p>
            <a:fld id="{E3D5CD27-07DB-4DB7-9DDC-2581BF841AC9}" type="slidenum">
              <a:rPr lang="en-US" smtClean="0"/>
              <a:t>‹#›</a:t>
            </a:fld>
            <a:endParaRPr lang="en-US"/>
          </a:p>
        </p:txBody>
      </p:sp>
    </p:spTree>
    <p:extLst>
      <p:ext uri="{BB962C8B-B14F-4D97-AF65-F5344CB8AC3E}">
        <p14:creationId xmlns:p14="http://schemas.microsoft.com/office/powerpoint/2010/main" val="4875905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D50D4D-4151-4C9A-BF25-E8A87F3F1E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881C86-5EF2-413B-A3F3-6DDBA4A40D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8D3005-DD44-49E1-9B99-D1F21DEC34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E28B14-FD3A-42A4-A6F1-91ABD5637635}" type="datetimeFigureOut">
              <a:rPr lang="en-US" smtClean="0"/>
              <a:t>11/10/2021</a:t>
            </a:fld>
            <a:endParaRPr lang="en-US"/>
          </a:p>
        </p:txBody>
      </p:sp>
      <p:sp>
        <p:nvSpPr>
          <p:cNvPr id="5" name="Footer Placeholder 4">
            <a:extLst>
              <a:ext uri="{FF2B5EF4-FFF2-40B4-BE49-F238E27FC236}">
                <a16:creationId xmlns:a16="http://schemas.microsoft.com/office/drawing/2014/main" id="{54A9ADDD-6E7F-4FC2-88B2-09A3CE4435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6C65C64-64ED-4BA8-B665-A2454FF113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D5CD27-07DB-4DB7-9DDC-2581BF841AC9}" type="slidenum">
              <a:rPr lang="en-US" smtClean="0"/>
              <a:t>‹#›</a:t>
            </a:fld>
            <a:endParaRPr lang="en-US"/>
          </a:p>
        </p:txBody>
      </p:sp>
    </p:spTree>
    <p:extLst>
      <p:ext uri="{BB962C8B-B14F-4D97-AF65-F5344CB8AC3E}">
        <p14:creationId xmlns:p14="http://schemas.microsoft.com/office/powerpoint/2010/main" val="27961934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Steam Turbine Power Plant Solutions | GE Gas Power">
            <a:extLst>
              <a:ext uri="{FF2B5EF4-FFF2-40B4-BE49-F238E27FC236}">
                <a16:creationId xmlns:a16="http://schemas.microsoft.com/office/drawing/2014/main" id="{556E897D-99C1-423C-85A4-F50FF1C6785A}"/>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3246543-BE7D-42D2-891A-B585B2AE12E2}"/>
              </a:ext>
            </a:extLst>
          </p:cNvPr>
          <p:cNvSpPr>
            <a:spLocks noGrp="1"/>
          </p:cNvSpPr>
          <p:nvPr>
            <p:ph type="ctrTitle"/>
          </p:nvPr>
        </p:nvSpPr>
        <p:spPr>
          <a:xfrm>
            <a:off x="965200" y="965200"/>
            <a:ext cx="10261600" cy="3564869"/>
          </a:xfrm>
        </p:spPr>
        <p:txBody>
          <a:bodyPr>
            <a:normAutofit/>
          </a:bodyPr>
          <a:lstStyle/>
          <a:p>
            <a:pPr algn="l"/>
            <a:r>
              <a:rPr lang="en-US" sz="8100">
                <a:ln w="22225">
                  <a:solidFill>
                    <a:schemeClr val="tx1"/>
                  </a:solidFill>
                  <a:miter lim="800000"/>
                </a:ln>
                <a:noFill/>
                <a:latin typeface="Roboto Slab Light" pitchFamily="2" charset="0"/>
                <a:ea typeface="Roboto Slab Light" pitchFamily="2" charset="0"/>
              </a:rPr>
              <a:t>Working of Turbines in a Thermal Power Plant</a:t>
            </a:r>
          </a:p>
        </p:txBody>
      </p:sp>
      <p:sp>
        <p:nvSpPr>
          <p:cNvPr id="3" name="Subtitle 2">
            <a:extLst>
              <a:ext uri="{FF2B5EF4-FFF2-40B4-BE49-F238E27FC236}">
                <a16:creationId xmlns:a16="http://schemas.microsoft.com/office/drawing/2014/main" id="{F3E29FEE-395C-4B03-95E7-9C566D5CFB36}"/>
              </a:ext>
            </a:extLst>
          </p:cNvPr>
          <p:cNvSpPr>
            <a:spLocks noGrp="1"/>
          </p:cNvSpPr>
          <p:nvPr>
            <p:ph type="subTitle" idx="1"/>
          </p:nvPr>
        </p:nvSpPr>
        <p:spPr>
          <a:xfrm>
            <a:off x="965200" y="4572002"/>
            <a:ext cx="10261600" cy="1202995"/>
          </a:xfrm>
        </p:spPr>
        <p:txBody>
          <a:bodyPr>
            <a:normAutofit fontScale="92500"/>
          </a:bodyPr>
          <a:lstStyle/>
          <a:p>
            <a:pPr algn="l"/>
            <a:r>
              <a:rPr lang="en-IN" sz="2000" dirty="0">
                <a:latin typeface="Roboto Slab Light" pitchFamily="2" charset="0"/>
                <a:ea typeface="Roboto Slab Light" pitchFamily="2" charset="0"/>
              </a:rPr>
              <a:t>Presentation in Basic Mechanical Engineering</a:t>
            </a:r>
          </a:p>
          <a:p>
            <a:pPr algn="l"/>
            <a:r>
              <a:rPr lang="en-US" sz="2000" dirty="0">
                <a:latin typeface="Roboto Slab Light" pitchFamily="2" charset="0"/>
                <a:ea typeface="Roboto Slab Light" pitchFamily="2" charset="0"/>
              </a:rPr>
              <a:t>109050. Atharva </a:t>
            </a:r>
            <a:r>
              <a:rPr lang="en-US" sz="2000" dirty="0" err="1">
                <a:latin typeface="Roboto Slab Light" pitchFamily="2" charset="0"/>
                <a:ea typeface="Roboto Slab Light" pitchFamily="2" charset="0"/>
              </a:rPr>
              <a:t>Tanavade</a:t>
            </a:r>
            <a:r>
              <a:rPr lang="en-US" sz="2000" dirty="0">
                <a:latin typeface="Roboto Slab Light" pitchFamily="2" charset="0"/>
                <a:ea typeface="Roboto Slab Light" pitchFamily="2" charset="0"/>
              </a:rPr>
              <a:t>, 109051. Balraj </a:t>
            </a:r>
            <a:r>
              <a:rPr lang="en-US" sz="2000" dirty="0" err="1">
                <a:latin typeface="Roboto Slab Light" pitchFamily="2" charset="0"/>
                <a:ea typeface="Roboto Slab Light" pitchFamily="2" charset="0"/>
              </a:rPr>
              <a:t>Tavanandi</a:t>
            </a:r>
            <a:r>
              <a:rPr lang="en-US" sz="2000" dirty="0">
                <a:latin typeface="Roboto Slab Light" pitchFamily="2" charset="0"/>
                <a:ea typeface="Roboto Slab Light" pitchFamily="2" charset="0"/>
              </a:rPr>
              <a:t> and 109054. Krishnaraj Thadesar</a:t>
            </a:r>
          </a:p>
          <a:p>
            <a:pPr algn="l"/>
            <a:r>
              <a:rPr lang="en-US" sz="2000" dirty="0">
                <a:latin typeface="Roboto Slab Light" pitchFamily="2" charset="0"/>
                <a:ea typeface="Roboto Slab Light" pitchFamily="2" charset="0"/>
              </a:rPr>
              <a:t>Division 9, Batch I3</a:t>
            </a:r>
          </a:p>
        </p:txBody>
      </p:sp>
    </p:spTree>
    <p:extLst>
      <p:ext uri="{BB962C8B-B14F-4D97-AF65-F5344CB8AC3E}">
        <p14:creationId xmlns:p14="http://schemas.microsoft.com/office/powerpoint/2010/main" val="416584235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500"/>
                                  </p:stCondLst>
                                  <p:iterate>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F25B9-B946-4106-8F1E-B3B7884AF88F}"/>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4646D51D-8F56-4A49-B22D-772F19CC218E}"/>
              </a:ext>
            </a:extLst>
          </p:cNvPr>
          <p:cNvPicPr>
            <a:picLocks noGrp="1" noChangeAspect="1"/>
          </p:cNvPicPr>
          <p:nvPr>
            <p:ph idx="1"/>
          </p:nvPr>
        </p:nvPicPr>
        <p:blipFill>
          <a:blip r:embed="rId2"/>
          <a:stretch>
            <a:fillRect/>
          </a:stretch>
        </p:blipFill>
        <p:spPr>
          <a:xfrm>
            <a:off x="0" y="235857"/>
            <a:ext cx="12170723" cy="6386286"/>
          </a:xfrm>
          <a:prstGeom prst="rect">
            <a:avLst/>
          </a:prstGeom>
        </p:spPr>
      </p:pic>
    </p:spTree>
    <p:extLst>
      <p:ext uri="{BB962C8B-B14F-4D97-AF65-F5344CB8AC3E}">
        <p14:creationId xmlns:p14="http://schemas.microsoft.com/office/powerpoint/2010/main" val="40341088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9B50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9A3D3-8BD8-43AB-BBD3-31432135404B}"/>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5F7FA6DD-A0EC-40DC-B00E-7B9538B23BEB}"/>
              </a:ext>
            </a:extLst>
          </p:cNvPr>
          <p:cNvPicPr>
            <a:picLocks noGrp="1" noChangeAspect="1"/>
          </p:cNvPicPr>
          <p:nvPr>
            <p:ph idx="1"/>
          </p:nvPr>
        </p:nvPicPr>
        <p:blipFill>
          <a:blip r:embed="rId2"/>
          <a:stretch>
            <a:fillRect/>
          </a:stretch>
        </p:blipFill>
        <p:spPr>
          <a:xfrm>
            <a:off x="645885" y="-21256"/>
            <a:ext cx="10900229" cy="6879256"/>
          </a:xfrm>
          <a:prstGeom prst="rect">
            <a:avLst/>
          </a:prstGeom>
        </p:spPr>
      </p:pic>
    </p:spTree>
    <p:extLst>
      <p:ext uri="{BB962C8B-B14F-4D97-AF65-F5344CB8AC3E}">
        <p14:creationId xmlns:p14="http://schemas.microsoft.com/office/powerpoint/2010/main" val="1764925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 name="Rectangle 103">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303C13-B3E7-41BA-BF74-B819ED261F56}"/>
              </a:ext>
            </a:extLst>
          </p:cNvPr>
          <p:cNvSpPr>
            <a:spLocks noGrp="1"/>
          </p:cNvSpPr>
          <p:nvPr>
            <p:ph type="title"/>
          </p:nvPr>
        </p:nvSpPr>
        <p:spPr>
          <a:xfrm>
            <a:off x="841248" y="548640"/>
            <a:ext cx="3600860" cy="5431536"/>
          </a:xfrm>
        </p:spPr>
        <p:txBody>
          <a:bodyPr>
            <a:normAutofit/>
          </a:bodyPr>
          <a:lstStyle/>
          <a:p>
            <a:r>
              <a:rPr lang="en-IN" sz="5400" dirty="0">
                <a:latin typeface="Corbel" panose="020B0503020204020204" pitchFamily="34" charset="0"/>
                <a:ea typeface="Roboto Slab Light" pitchFamily="2" charset="0"/>
              </a:rPr>
              <a:t>What are Reaction Turbines</a:t>
            </a:r>
          </a:p>
        </p:txBody>
      </p:sp>
      <p:sp>
        <p:nvSpPr>
          <p:cNvPr id="106"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BF6140EE-81E6-4325-91AC-44ABC0261039}"/>
              </a:ext>
            </a:extLst>
          </p:cNvPr>
          <p:cNvSpPr>
            <a:spLocks noGrp="1"/>
          </p:cNvSpPr>
          <p:nvPr>
            <p:ph idx="1"/>
          </p:nvPr>
        </p:nvSpPr>
        <p:spPr>
          <a:xfrm>
            <a:off x="5126418" y="552091"/>
            <a:ext cx="6224335" cy="5431536"/>
          </a:xfrm>
        </p:spPr>
        <p:txBody>
          <a:bodyPr anchor="ctr">
            <a:normAutofit/>
          </a:bodyPr>
          <a:lstStyle/>
          <a:p>
            <a:r>
              <a:rPr lang="en-US" sz="2200" dirty="0">
                <a:latin typeface="Corbel Light" panose="020B0303020204020204" pitchFamily="34" charset="0"/>
              </a:rPr>
              <a:t>Reaction turbines are a type of turbine that develops torque by reacting to the gas or fluid’s pressure or mass. The operation of reaction turbines is described by Newton’s third law of motion (action and reaction are equal and opposite).</a:t>
            </a:r>
          </a:p>
          <a:p>
            <a:r>
              <a:rPr lang="en-US" sz="2200" dirty="0">
                <a:latin typeface="Corbel Light" panose="020B0303020204020204" pitchFamily="34" charset="0"/>
              </a:rPr>
              <a:t>In a reaction turbine, the water enters the wheel under pressure and flows over the vanes, As the water, flowing over the vanes, is under pressure, therefore wheel of the turbine runs full and may be submerged below the tailrace or may discharge into the atmosphere. </a:t>
            </a:r>
            <a:endParaRPr lang="en-IN" sz="2200" dirty="0">
              <a:latin typeface="Corbel Light" panose="020B0303020204020204" pitchFamily="34" charset="0"/>
            </a:endParaRPr>
          </a:p>
        </p:txBody>
      </p:sp>
      <p:sp>
        <p:nvSpPr>
          <p:cNvPr id="6" name="AutoShape 2" descr="Reaction Turbine">
            <a:extLst>
              <a:ext uri="{FF2B5EF4-FFF2-40B4-BE49-F238E27FC236}">
                <a16:creationId xmlns:a16="http://schemas.microsoft.com/office/drawing/2014/main" id="{1347EFB4-7177-443F-8C59-25269E08D8FA}"/>
              </a:ext>
            </a:extLst>
          </p:cNvPr>
          <p:cNvSpPr>
            <a:spLocks noChangeAspect="1" noChangeArrowheads="1"/>
          </p:cNvSpPr>
          <p:nvPr/>
        </p:nvSpPr>
        <p:spPr bwMode="auto">
          <a:xfrm>
            <a:off x="5943600" y="1912620"/>
            <a:ext cx="1668780" cy="166878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4" descr="Reaction Turbine">
            <a:extLst>
              <a:ext uri="{FF2B5EF4-FFF2-40B4-BE49-F238E27FC236}">
                <a16:creationId xmlns:a16="http://schemas.microsoft.com/office/drawing/2014/main" id="{C810B62D-C8BD-47BF-BBE6-868A1E92D2F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622229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84AA0-37E6-492D-B353-37DFB142C27A}"/>
              </a:ext>
            </a:extLst>
          </p:cNvPr>
          <p:cNvSpPr>
            <a:spLocks noGrp="1"/>
          </p:cNvSpPr>
          <p:nvPr>
            <p:ph type="title"/>
          </p:nvPr>
        </p:nvSpPr>
        <p:spPr>
          <a:xfrm>
            <a:off x="239354" y="219691"/>
            <a:ext cx="4944152" cy="1622321"/>
          </a:xfrm>
        </p:spPr>
        <p:txBody>
          <a:bodyPr>
            <a:normAutofit/>
          </a:bodyPr>
          <a:lstStyle/>
          <a:p>
            <a:r>
              <a:rPr lang="en-IN" dirty="0"/>
              <a:t>Parts of a Reaction Turbine</a:t>
            </a:r>
            <a:endParaRPr lang="en-US" dirty="0"/>
          </a:p>
        </p:txBody>
      </p:sp>
      <p:sp>
        <p:nvSpPr>
          <p:cNvPr id="3" name="Content Placeholder 2">
            <a:extLst>
              <a:ext uri="{FF2B5EF4-FFF2-40B4-BE49-F238E27FC236}">
                <a16:creationId xmlns:a16="http://schemas.microsoft.com/office/drawing/2014/main" id="{34FA9723-DDED-4ABA-AF64-6DDFAF8285DB}"/>
              </a:ext>
            </a:extLst>
          </p:cNvPr>
          <p:cNvSpPr>
            <a:spLocks noGrp="1"/>
          </p:cNvSpPr>
          <p:nvPr>
            <p:ph idx="1"/>
          </p:nvPr>
        </p:nvSpPr>
        <p:spPr>
          <a:xfrm>
            <a:off x="381000" y="1842012"/>
            <a:ext cx="5476875" cy="4901688"/>
          </a:xfrm>
        </p:spPr>
        <p:txBody>
          <a:bodyPr>
            <a:normAutofit/>
          </a:bodyPr>
          <a:lstStyle/>
          <a:p>
            <a:pPr marL="342900" indent="-342900">
              <a:buFont typeface="+mj-lt"/>
              <a:buAutoNum type="arabicPeriod"/>
            </a:pPr>
            <a:r>
              <a:rPr lang="en-US" sz="1800" i="1" dirty="0">
                <a:latin typeface="Corbel Light" panose="020B0303020204020204" pitchFamily="34" charset="0"/>
              </a:rPr>
              <a:t>Spiral casing</a:t>
            </a:r>
            <a:r>
              <a:rPr lang="en-US" sz="1800" dirty="0">
                <a:latin typeface="Corbel Light" panose="020B0303020204020204" pitchFamily="34" charset="0"/>
              </a:rPr>
              <a:t>: The water, from a pipeline, is distributed around the guides ring in a casing. This casing is designed in such a way that its cross-sectional area goes on reducing uniformly around the circumference. The cross-sectional area is maximum at the entrance and the minimum at the tip. As a result of this, the casing will be of the spiral casing or scroll casing.</a:t>
            </a:r>
          </a:p>
          <a:p>
            <a:pPr marL="342900" indent="-342900">
              <a:buFont typeface="+mj-lt"/>
              <a:buAutoNum type="arabicPeriod"/>
            </a:pPr>
            <a:r>
              <a:rPr lang="en-US" sz="1800" i="1" dirty="0">
                <a:latin typeface="Corbel Light" panose="020B0303020204020204" pitchFamily="34" charset="0"/>
              </a:rPr>
              <a:t>Guide mechanism</a:t>
            </a:r>
            <a:r>
              <a:rPr lang="en-US" sz="1800" dirty="0">
                <a:latin typeface="Corbel Light" panose="020B0303020204020204" pitchFamily="34" charset="0"/>
              </a:rPr>
              <a:t>: The guide vanes are fixed between two rings in the form of a wheel. This wheel is fixed in the spiral casing. The guide vanes are properly designed in order to:</a:t>
            </a:r>
          </a:p>
          <a:p>
            <a:pPr marL="800100" lvl="1" indent="-342900">
              <a:buFont typeface="+mj-lt"/>
              <a:buAutoNum type="arabicPeriod"/>
            </a:pPr>
            <a:r>
              <a:rPr lang="en-US" sz="1800" dirty="0">
                <a:latin typeface="Corbel Light" panose="020B0303020204020204" pitchFamily="34" charset="0"/>
              </a:rPr>
              <a:t>To allow the water to enter the runner without shock.</a:t>
            </a:r>
          </a:p>
          <a:p>
            <a:pPr marL="800100" lvl="1" indent="-342900">
              <a:buFont typeface="+mj-lt"/>
              <a:buAutoNum type="arabicPeriod"/>
            </a:pPr>
            <a:r>
              <a:rPr lang="en-US" sz="1800" dirty="0">
                <a:latin typeface="Corbel Light" panose="020B0303020204020204" pitchFamily="34" charset="0"/>
              </a:rPr>
              <a:t>Allow the water to flow over them, without forming eddies.</a:t>
            </a:r>
          </a:p>
          <a:p>
            <a:pPr marL="800100" lvl="1" indent="-342900">
              <a:buFont typeface="+mj-lt"/>
              <a:buAutoNum type="arabicPeriod"/>
            </a:pPr>
            <a:r>
              <a:rPr lang="en-US" sz="1800" dirty="0">
                <a:latin typeface="Corbel Light" panose="020B0303020204020204" pitchFamily="34" charset="0"/>
              </a:rPr>
              <a:t>Allow the required quantity of water to enter the turbine. (this is done by adjusting </a:t>
            </a:r>
            <a:r>
              <a:rPr lang="en-US" sz="1800" dirty="0" err="1">
                <a:latin typeface="Corbel Light" panose="020B0303020204020204" pitchFamily="34" charset="0"/>
              </a:rPr>
              <a:t>theopening</a:t>
            </a:r>
            <a:r>
              <a:rPr lang="en-US" sz="1800" dirty="0">
                <a:latin typeface="Corbel Light" panose="020B0303020204020204" pitchFamily="34" charset="0"/>
              </a:rPr>
              <a:t> of the vanes).</a:t>
            </a:r>
          </a:p>
          <a:p>
            <a:pPr marL="342900" indent="-342900">
              <a:buFont typeface="+mj-lt"/>
              <a:buAutoNum type="arabicPeriod"/>
            </a:pPr>
            <a:endParaRPr lang="en-US" sz="1800" dirty="0">
              <a:latin typeface="Corbel Light" panose="020B0303020204020204" pitchFamily="34" charset="0"/>
            </a:endParaRPr>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F9627A2-CB7C-4880-B2BE-5CE98FD0A42D}"/>
              </a:ext>
            </a:extLst>
          </p:cNvPr>
          <p:cNvPicPr>
            <a:picLocks noChangeAspect="1"/>
          </p:cNvPicPr>
          <p:nvPr/>
        </p:nvPicPr>
        <p:blipFill>
          <a:blip r:embed="rId2"/>
          <a:stretch>
            <a:fillRect/>
          </a:stretch>
        </p:blipFill>
        <p:spPr>
          <a:xfrm>
            <a:off x="7034883" y="833418"/>
            <a:ext cx="4215182" cy="5187917"/>
          </a:xfrm>
          <a:prstGeom prst="rect">
            <a:avLst/>
          </a:prstGeom>
          <a:effectLst/>
        </p:spPr>
      </p:pic>
    </p:spTree>
    <p:extLst>
      <p:ext uri="{BB962C8B-B14F-4D97-AF65-F5344CB8AC3E}">
        <p14:creationId xmlns:p14="http://schemas.microsoft.com/office/powerpoint/2010/main" val="378187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4029E0-943E-4C90-B803-45F57BE1518D}"/>
              </a:ext>
            </a:extLst>
          </p:cNvPr>
          <p:cNvSpPr>
            <a:spLocks noGrp="1"/>
          </p:cNvSpPr>
          <p:nvPr>
            <p:ph idx="1"/>
          </p:nvPr>
        </p:nvSpPr>
        <p:spPr>
          <a:xfrm>
            <a:off x="648930" y="695326"/>
            <a:ext cx="4944151" cy="5528494"/>
          </a:xfrm>
        </p:spPr>
        <p:txBody>
          <a:bodyPr>
            <a:normAutofit lnSpcReduction="10000"/>
          </a:bodyPr>
          <a:lstStyle/>
          <a:p>
            <a:pPr marL="0" indent="0">
              <a:buNone/>
            </a:pPr>
            <a:r>
              <a:rPr lang="en-IN" sz="2400" dirty="0">
                <a:latin typeface="Corbel Light" panose="020B0303020204020204" pitchFamily="34" charset="0"/>
              </a:rPr>
              <a:t>3. </a:t>
            </a:r>
            <a:r>
              <a:rPr lang="en-US" sz="2400" i="1" dirty="0">
                <a:latin typeface="Corbel Light" panose="020B0303020204020204" pitchFamily="34" charset="0"/>
              </a:rPr>
              <a:t>Turbine</a:t>
            </a:r>
            <a:r>
              <a:rPr lang="en-US" sz="2400" dirty="0">
                <a:latin typeface="Corbel Light" panose="020B0303020204020204" pitchFamily="34" charset="0"/>
              </a:rPr>
              <a:t> </a:t>
            </a:r>
            <a:r>
              <a:rPr lang="en-US" sz="2400" i="1" dirty="0">
                <a:latin typeface="Corbel Light" panose="020B0303020204020204" pitchFamily="34" charset="0"/>
              </a:rPr>
              <a:t>runner</a:t>
            </a:r>
            <a:r>
              <a:rPr lang="en-US" sz="2400" dirty="0">
                <a:latin typeface="Corbel Light" panose="020B0303020204020204" pitchFamily="34" charset="0"/>
              </a:rPr>
              <a:t>: The runner of a reaction turbine consists of runner blades fixed either to a shaft or rings, depending upon the type of turbine. The blades are properly designed, in order to allow the water to enter and leave the runner without shock. The runner is keyed to a shaft, which may be vertical or horizontal. If the shaft is vertical, it is called a vertical turbine. Similarly, if the shaft is horizontal, it is called a horizontal turbine</a:t>
            </a:r>
          </a:p>
          <a:p>
            <a:pPr marL="0" indent="0">
              <a:buNone/>
            </a:pPr>
            <a:r>
              <a:rPr lang="en-US" sz="2400" dirty="0">
                <a:latin typeface="Corbel Light" panose="020B0303020204020204" pitchFamily="34" charset="0"/>
              </a:rPr>
              <a:t>4. </a:t>
            </a:r>
            <a:r>
              <a:rPr lang="en-US" sz="2400" i="1" dirty="0">
                <a:latin typeface="Corbel Light" panose="020B0303020204020204" pitchFamily="34" charset="0"/>
              </a:rPr>
              <a:t>Draft</a:t>
            </a:r>
            <a:r>
              <a:rPr lang="en-US" sz="2400" dirty="0">
                <a:latin typeface="Corbel Light" panose="020B0303020204020204" pitchFamily="34" charset="0"/>
              </a:rPr>
              <a:t> </a:t>
            </a:r>
            <a:r>
              <a:rPr lang="en-US" sz="2400" i="1" dirty="0">
                <a:latin typeface="Corbel Light" panose="020B0303020204020204" pitchFamily="34" charset="0"/>
              </a:rPr>
              <a:t>tube</a:t>
            </a:r>
            <a:r>
              <a:rPr lang="en-US" sz="2400" dirty="0">
                <a:latin typeface="Corbel Light" panose="020B0303020204020204" pitchFamily="34" charset="0"/>
              </a:rPr>
              <a:t>: The water, after passing through the runner, flows down through a tube called draft tube. it is, generally, drowned approximately 1 m below the tailrace level. </a:t>
            </a:r>
          </a:p>
        </p:txBody>
      </p:sp>
      <p:sp>
        <p:nvSpPr>
          <p:cNvPr id="13"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B157E0F-BF50-498A-B790-904216AE0C59}"/>
              </a:ext>
            </a:extLst>
          </p:cNvPr>
          <p:cNvPicPr>
            <a:picLocks noChangeAspect="1"/>
          </p:cNvPicPr>
          <p:nvPr/>
        </p:nvPicPr>
        <p:blipFill>
          <a:blip r:embed="rId2"/>
          <a:stretch>
            <a:fillRect/>
          </a:stretch>
        </p:blipFill>
        <p:spPr>
          <a:xfrm>
            <a:off x="7034883" y="833418"/>
            <a:ext cx="4215182" cy="5187917"/>
          </a:xfrm>
          <a:prstGeom prst="rect">
            <a:avLst/>
          </a:prstGeom>
          <a:effectLst/>
        </p:spPr>
      </p:pic>
    </p:spTree>
    <p:extLst>
      <p:ext uri="{BB962C8B-B14F-4D97-AF65-F5344CB8AC3E}">
        <p14:creationId xmlns:p14="http://schemas.microsoft.com/office/powerpoint/2010/main" val="4041766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C34C91B-976B-4304-B3A4-E16E9C46A5DC}"/>
              </a:ext>
            </a:extLst>
          </p:cNvPr>
          <p:cNvSpPr>
            <a:spLocks noGrp="1"/>
          </p:cNvSpPr>
          <p:nvPr>
            <p:ph type="title"/>
          </p:nvPr>
        </p:nvSpPr>
        <p:spPr>
          <a:xfrm>
            <a:off x="630936" y="457200"/>
            <a:ext cx="4343400" cy="1929384"/>
          </a:xfrm>
        </p:spPr>
        <p:txBody>
          <a:bodyPr anchor="ctr">
            <a:normAutofit/>
          </a:bodyPr>
          <a:lstStyle/>
          <a:p>
            <a:r>
              <a:rPr lang="en-IN">
                <a:latin typeface="Corbel" panose="020B0503020204020204" pitchFamily="34" charset="0"/>
                <a:ea typeface="Roboto Slab Light" pitchFamily="2" charset="0"/>
              </a:rPr>
              <a:t>Types of Reaction Turbine</a:t>
            </a:r>
            <a:endParaRPr lang="en-US"/>
          </a:p>
        </p:txBody>
      </p:sp>
      <p:sp>
        <p:nvSpPr>
          <p:cNvPr id="80"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9E3874A-AC82-4E4F-8E44-42928118212F}"/>
              </a:ext>
            </a:extLst>
          </p:cNvPr>
          <p:cNvSpPr>
            <a:spLocks noGrp="1"/>
          </p:cNvSpPr>
          <p:nvPr>
            <p:ph idx="1"/>
          </p:nvPr>
        </p:nvSpPr>
        <p:spPr>
          <a:xfrm>
            <a:off x="5541263" y="457200"/>
            <a:ext cx="6007608" cy="1929384"/>
          </a:xfrm>
        </p:spPr>
        <p:txBody>
          <a:bodyPr anchor="ctr">
            <a:normAutofit/>
          </a:bodyPr>
          <a:lstStyle/>
          <a:p>
            <a:r>
              <a:rPr lang="en-US" sz="2000">
                <a:latin typeface="Corbel Light" panose="020B0303020204020204" pitchFamily="34" charset="0"/>
              </a:rPr>
              <a:t>Radial flow turbines: In such turbines, the flow of water is radial (i.e., along with the radius of the wheel). The radial flow turbines may be further sub-division into the following two classes:</a:t>
            </a:r>
          </a:p>
          <a:p>
            <a:pPr marL="800100" lvl="1" indent="-342900">
              <a:buFont typeface="+mj-lt"/>
              <a:buAutoNum type="arabicPeriod"/>
            </a:pPr>
            <a:r>
              <a:rPr lang="en-US" sz="2000">
                <a:latin typeface="Corbel Light" panose="020B0303020204020204" pitchFamily="34" charset="0"/>
              </a:rPr>
              <a:t>Inward Flow Turbine</a:t>
            </a:r>
          </a:p>
          <a:p>
            <a:pPr marL="800100" lvl="1" indent="-342900">
              <a:buFont typeface="+mj-lt"/>
              <a:buAutoNum type="arabicPeriod"/>
            </a:pPr>
            <a:r>
              <a:rPr lang="en-US" sz="2000">
                <a:latin typeface="Corbel Light" panose="020B0303020204020204" pitchFamily="34" charset="0"/>
              </a:rPr>
              <a:t>Outward Flow Turbine</a:t>
            </a:r>
          </a:p>
          <a:p>
            <a:endParaRPr lang="en-US" sz="2000">
              <a:latin typeface="Corbel Light" panose="020B0303020204020204" pitchFamily="34" charset="0"/>
            </a:endParaRPr>
          </a:p>
        </p:txBody>
      </p:sp>
      <p:pic>
        <p:nvPicPr>
          <p:cNvPr id="7170" name="Picture 2" descr="Reaction Turbine - Parts, Construction And Working - Wikihubs24">
            <a:extLst>
              <a:ext uri="{FF2B5EF4-FFF2-40B4-BE49-F238E27FC236}">
                <a16:creationId xmlns:a16="http://schemas.microsoft.com/office/drawing/2014/main" id="{A7B0193B-F036-466F-84F0-B3125E4AE16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480497" y="2569464"/>
            <a:ext cx="3439805" cy="367893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Bangalore, Karnataka, India - September 5, 2009 Reaction Turbine with  Inward Radial Flow with Spiral Casing Editorial Photography - Image of  abstract, hydroelectric: 119493597">
            <a:extLst>
              <a:ext uri="{FF2B5EF4-FFF2-40B4-BE49-F238E27FC236}">
                <a16:creationId xmlns:a16="http://schemas.microsoft.com/office/drawing/2014/main" id="{4D68AC26-77CD-4A95-A841-8C3A6669DD37}"/>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PaintBrush/>
                    </a14:imgEffect>
                  </a14:imgLayer>
                </a14:imgProps>
              </a:ext>
              <a:ext uri="{28A0092B-C50C-407E-A947-70E740481C1C}">
                <a14:useLocalDpi xmlns:a14="http://schemas.microsoft.com/office/drawing/2010/main" val="0"/>
              </a:ext>
            </a:extLst>
          </a:blip>
          <a:srcRect b="8333"/>
          <a:stretch/>
        </p:blipFill>
        <p:spPr bwMode="auto">
          <a:xfrm>
            <a:off x="6541376" y="2569464"/>
            <a:ext cx="4894352" cy="3678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0330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6" name="Rectangle 70">
            <a:extLst>
              <a:ext uri="{FF2B5EF4-FFF2-40B4-BE49-F238E27FC236}">
                <a16:creationId xmlns:a16="http://schemas.microsoft.com/office/drawing/2014/main" id="{7A203437-703A-4E00-A8C0-91D328D6C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33"/>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51FAB7-18A8-440F-B181-B23225E5B66D}"/>
              </a:ext>
            </a:extLst>
          </p:cNvPr>
          <p:cNvSpPr>
            <a:spLocks noGrp="1"/>
          </p:cNvSpPr>
          <p:nvPr>
            <p:ph type="title"/>
          </p:nvPr>
        </p:nvSpPr>
        <p:spPr>
          <a:xfrm>
            <a:off x="238125" y="304800"/>
            <a:ext cx="3718055" cy="2015664"/>
          </a:xfrm>
        </p:spPr>
        <p:txBody>
          <a:bodyPr>
            <a:noAutofit/>
          </a:bodyPr>
          <a:lstStyle/>
          <a:p>
            <a:pPr algn="ctr"/>
            <a:r>
              <a:rPr lang="en-US" dirty="0">
                <a:latin typeface="Corbel" panose="020B0503020204020204" pitchFamily="34" charset="0"/>
              </a:rPr>
              <a:t>Axial flow Reaction Turbines</a:t>
            </a:r>
          </a:p>
        </p:txBody>
      </p:sp>
      <p:pic>
        <p:nvPicPr>
          <p:cNvPr id="9" name="Picture 16" descr="Kaplan - ssk-type-s-shape-single-regulated-horizontal-semi-kaplan-turbine –  Hydrohrom s.r.o.">
            <a:extLst>
              <a:ext uri="{FF2B5EF4-FFF2-40B4-BE49-F238E27FC236}">
                <a16:creationId xmlns:a16="http://schemas.microsoft.com/office/drawing/2014/main" id="{F6EF69E0-5710-45BC-94A5-14EDF0FABF1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486" b="-2"/>
          <a:stretch/>
        </p:blipFill>
        <p:spPr bwMode="auto">
          <a:xfrm>
            <a:off x="4555236" y="6"/>
            <a:ext cx="7636763" cy="2762724"/>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CD84038B-4A56-439B-A184-79B2D45066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762729"/>
            <a:ext cx="12192000" cy="6400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pic>
        <p:nvPicPr>
          <p:cNvPr id="8194" name="Picture 2" descr="Kaplan Turbine - its Components, Working and Application - The Constructor">
            <a:extLst>
              <a:ext uri="{FF2B5EF4-FFF2-40B4-BE49-F238E27FC236}">
                <a16:creationId xmlns:a16="http://schemas.microsoft.com/office/drawing/2014/main" id="{D0EF1111-38B3-43F0-9978-3AAB7D5A962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231" r="21664" b="3"/>
          <a:stretch/>
        </p:blipFill>
        <p:spPr bwMode="auto">
          <a:xfrm>
            <a:off x="-1" y="2826737"/>
            <a:ext cx="4565779" cy="403126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6008FA6-9885-4D83-A6B5-4D0533D125BA}"/>
              </a:ext>
            </a:extLst>
          </p:cNvPr>
          <p:cNvSpPr>
            <a:spLocks noGrp="1"/>
          </p:cNvSpPr>
          <p:nvPr>
            <p:ph idx="1"/>
          </p:nvPr>
        </p:nvSpPr>
        <p:spPr>
          <a:xfrm>
            <a:off x="5449633" y="3455208"/>
            <a:ext cx="6199442" cy="2452958"/>
          </a:xfrm>
        </p:spPr>
        <p:txBody>
          <a:bodyPr anchor="ctr">
            <a:normAutofit/>
          </a:bodyPr>
          <a:lstStyle/>
          <a:p>
            <a:pPr marL="0" indent="0">
              <a:buNone/>
            </a:pPr>
            <a:r>
              <a:rPr lang="en-US" sz="3200" dirty="0">
                <a:latin typeface="Corbel Light" panose="020B0303020204020204" pitchFamily="34" charset="0"/>
              </a:rPr>
              <a:t>In such turbines, the water flows parallel to the axial of the wheel. Such turbines are also called parallel flow turbines. They can be of the Kaplan or Propeller Turbine type.</a:t>
            </a:r>
          </a:p>
          <a:p>
            <a:endParaRPr lang="en-US" sz="3200" dirty="0">
              <a:latin typeface="Corbel Light" panose="020B0303020204020204" pitchFamily="34" charset="0"/>
            </a:endParaRPr>
          </a:p>
        </p:txBody>
      </p:sp>
      <p:sp>
        <p:nvSpPr>
          <p:cNvPr id="75" name="Rectangle 74">
            <a:extLst>
              <a:ext uri="{FF2B5EF4-FFF2-40B4-BE49-F238E27FC236}">
                <a16:creationId xmlns:a16="http://schemas.microsoft.com/office/drawing/2014/main" id="{4F96EE13-2C4D-4262-812E-DDE5FC35F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58239" y="3396995"/>
            <a:ext cx="6858002" cy="6400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5" name="AutoShape 6">
            <a:extLst>
              <a:ext uri="{FF2B5EF4-FFF2-40B4-BE49-F238E27FC236}">
                <a16:creationId xmlns:a16="http://schemas.microsoft.com/office/drawing/2014/main" id="{53A4BA9F-0D08-4AA8-9DBB-F0F35EF774E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8">
            <a:extLst>
              <a:ext uri="{FF2B5EF4-FFF2-40B4-BE49-F238E27FC236}">
                <a16:creationId xmlns:a16="http://schemas.microsoft.com/office/drawing/2014/main" id="{A349C3FC-F2A9-4A22-BE3D-05C8CF2D6BFE}"/>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10">
            <a:extLst>
              <a:ext uri="{FF2B5EF4-FFF2-40B4-BE49-F238E27FC236}">
                <a16:creationId xmlns:a16="http://schemas.microsoft.com/office/drawing/2014/main" id="{A8F6BE72-EB5F-4A72-ADEB-AC490516F0F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12">
            <a:extLst>
              <a:ext uri="{FF2B5EF4-FFF2-40B4-BE49-F238E27FC236}">
                <a16:creationId xmlns:a16="http://schemas.microsoft.com/office/drawing/2014/main" id="{8D4ABD40-3896-4943-B61D-8D0413F3F102}"/>
              </a:ext>
            </a:extLst>
          </p:cNvPr>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920133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6F4B29-A1BA-403B-A073-9D8A11ECFED9}"/>
              </a:ext>
            </a:extLst>
          </p:cNvPr>
          <p:cNvSpPr>
            <a:spLocks noGrp="1"/>
          </p:cNvSpPr>
          <p:nvPr>
            <p:ph type="title"/>
          </p:nvPr>
        </p:nvSpPr>
        <p:spPr>
          <a:xfrm>
            <a:off x="630936" y="640080"/>
            <a:ext cx="4818888" cy="1481328"/>
          </a:xfrm>
        </p:spPr>
        <p:txBody>
          <a:bodyPr anchor="b">
            <a:normAutofit fontScale="90000"/>
          </a:bodyPr>
          <a:lstStyle/>
          <a:p>
            <a:r>
              <a:rPr lang="en-US" sz="5400" dirty="0"/>
              <a:t>Mixed flow turbines:</a:t>
            </a:r>
          </a:p>
        </p:txBody>
      </p:sp>
      <p:sp>
        <p:nvSpPr>
          <p:cNvPr id="73"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895EEDA-BC8A-41FB-A360-E952411E14D3}"/>
              </a:ext>
            </a:extLst>
          </p:cNvPr>
          <p:cNvSpPr>
            <a:spLocks noGrp="1"/>
          </p:cNvSpPr>
          <p:nvPr>
            <p:ph idx="1"/>
          </p:nvPr>
        </p:nvSpPr>
        <p:spPr>
          <a:xfrm>
            <a:off x="630936" y="2660904"/>
            <a:ext cx="4818888" cy="3547872"/>
          </a:xfrm>
        </p:spPr>
        <p:txBody>
          <a:bodyPr anchor="t">
            <a:normAutofit/>
          </a:bodyPr>
          <a:lstStyle/>
          <a:p>
            <a:pPr marL="0" indent="0">
              <a:buNone/>
            </a:pPr>
            <a:r>
              <a:rPr lang="en-US" sz="2200" dirty="0"/>
              <a:t>The Francis turbine is a type of water turbine that was developed by James B. Francis. It is an inward flow reaction turbine that combines radial and axial flow concepts. They operate in a head range of ten meters to several hundred meters and are primarily used for electrical power production and their output varies from a few kilowatts to 1000 megawatt.</a:t>
            </a:r>
          </a:p>
          <a:p>
            <a:endParaRPr lang="en-US" sz="2200" dirty="0"/>
          </a:p>
        </p:txBody>
      </p:sp>
      <p:pic>
        <p:nvPicPr>
          <p:cNvPr id="9218" name="Picture 2" descr="Radial versus mixed flow turbine. | Download Scientific Diagram">
            <a:extLst>
              <a:ext uri="{FF2B5EF4-FFF2-40B4-BE49-F238E27FC236}">
                <a16:creationId xmlns:a16="http://schemas.microsoft.com/office/drawing/2014/main" id="{5EF40A88-24B2-4895-B78F-7EC8752D98C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9048" y="699516"/>
            <a:ext cx="5458968" cy="5458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7804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FA69AAE0-49D5-4C8B-8BA2-55898C00E0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Content Placeholder 6">
            <a:extLst>
              <a:ext uri="{FF2B5EF4-FFF2-40B4-BE49-F238E27FC236}">
                <a16:creationId xmlns:a16="http://schemas.microsoft.com/office/drawing/2014/main" id="{14F3CF50-986F-4694-965F-2E7C2F0F1594}"/>
              </a:ext>
            </a:extLst>
          </p:cNvPr>
          <p:cNvPicPr>
            <a:picLocks noGrp="1" noChangeAspect="1"/>
          </p:cNvPicPr>
          <p:nvPr>
            <p:ph idx="1"/>
          </p:nvPr>
        </p:nvPicPr>
        <p:blipFill rotWithShape="1">
          <a:blip r:embed="rId2"/>
          <a:srcRect l="8918" r="8682"/>
          <a:stretch/>
        </p:blipFill>
        <p:spPr>
          <a:xfrm>
            <a:off x="-4" y="-4"/>
            <a:ext cx="7534640" cy="6857984"/>
          </a:xfrm>
          <a:custGeom>
            <a:avLst/>
            <a:gdLst/>
            <a:ahLst/>
            <a:cxnLst/>
            <a:rect l="l" t="t" r="r" b="b"/>
            <a:pathLst>
              <a:path w="7534640" h="6857984">
                <a:moveTo>
                  <a:pt x="0" y="0"/>
                </a:moveTo>
                <a:lnTo>
                  <a:pt x="7534640" y="0"/>
                </a:lnTo>
                <a:lnTo>
                  <a:pt x="7534640" y="3832811"/>
                </a:lnTo>
                <a:lnTo>
                  <a:pt x="7344853" y="3826712"/>
                </a:lnTo>
                <a:cubicBezTo>
                  <a:pt x="7344853" y="3826712"/>
                  <a:pt x="7341511" y="3826712"/>
                  <a:pt x="7341511" y="3826712"/>
                </a:cubicBezTo>
                <a:cubicBezTo>
                  <a:pt x="7274667" y="3823370"/>
                  <a:pt x="7211169" y="3823370"/>
                  <a:pt x="7144324" y="3820027"/>
                </a:cubicBezTo>
                <a:cubicBezTo>
                  <a:pt x="6913719" y="3820027"/>
                  <a:pt x="6683113" y="3820027"/>
                  <a:pt x="6455848" y="3820027"/>
                </a:cubicBezTo>
                <a:cubicBezTo>
                  <a:pt x="6231926" y="3910265"/>
                  <a:pt x="5987951" y="3833396"/>
                  <a:pt x="5767372" y="3903581"/>
                </a:cubicBezTo>
                <a:cubicBezTo>
                  <a:pt x="5533423" y="3900239"/>
                  <a:pt x="5312845" y="3970423"/>
                  <a:pt x="5082238" y="4000503"/>
                </a:cubicBezTo>
                <a:cubicBezTo>
                  <a:pt x="4908446" y="4013871"/>
                  <a:pt x="4731314" y="3997160"/>
                  <a:pt x="4570892" y="4067345"/>
                </a:cubicBezTo>
                <a:cubicBezTo>
                  <a:pt x="4447233" y="4124161"/>
                  <a:pt x="4350312" y="4197688"/>
                  <a:pt x="4483996" y="4348083"/>
                </a:cubicBezTo>
                <a:cubicBezTo>
                  <a:pt x="4644419" y="4344742"/>
                  <a:pt x="4627708" y="4598742"/>
                  <a:pt x="4788129" y="4561979"/>
                </a:cubicBezTo>
                <a:cubicBezTo>
                  <a:pt x="4754709" y="4678954"/>
                  <a:pt x="4641076" y="4618795"/>
                  <a:pt x="4600971" y="4705690"/>
                </a:cubicBezTo>
                <a:cubicBezTo>
                  <a:pt x="4684524" y="4779217"/>
                  <a:pt x="4844945" y="4725744"/>
                  <a:pt x="4871683" y="4879480"/>
                </a:cubicBezTo>
                <a:cubicBezTo>
                  <a:pt x="4838262" y="5039902"/>
                  <a:pt x="4945210" y="5019849"/>
                  <a:pt x="5032105" y="5029876"/>
                </a:cubicBezTo>
                <a:cubicBezTo>
                  <a:pt x="5239317" y="5049930"/>
                  <a:pt x="5439843" y="5063297"/>
                  <a:pt x="5643713" y="5096719"/>
                </a:cubicBezTo>
                <a:cubicBezTo>
                  <a:pt x="5693844" y="5106745"/>
                  <a:pt x="5810819" y="5083350"/>
                  <a:pt x="5800794" y="5186956"/>
                </a:cubicBezTo>
                <a:cubicBezTo>
                  <a:pt x="5790767" y="5270508"/>
                  <a:pt x="5700529" y="5240431"/>
                  <a:pt x="5643713" y="5243772"/>
                </a:cubicBezTo>
                <a:cubicBezTo>
                  <a:pt x="5329553" y="5283879"/>
                  <a:pt x="5012052" y="5220378"/>
                  <a:pt x="4701235" y="5223719"/>
                </a:cubicBezTo>
                <a:cubicBezTo>
                  <a:pt x="4664472" y="5223719"/>
                  <a:pt x="4657787" y="5334009"/>
                  <a:pt x="4577576" y="5297246"/>
                </a:cubicBezTo>
                <a:cubicBezTo>
                  <a:pt x="4788129" y="5397510"/>
                  <a:pt x="5767372" y="5424248"/>
                  <a:pt x="6094900" y="5477721"/>
                </a:cubicBezTo>
                <a:cubicBezTo>
                  <a:pt x="5754004" y="5858724"/>
                  <a:pt x="5429817" y="5628117"/>
                  <a:pt x="5159105" y="5842012"/>
                </a:cubicBezTo>
                <a:cubicBezTo>
                  <a:pt x="5159105" y="5842012"/>
                  <a:pt x="5212580" y="5842012"/>
                  <a:pt x="5443187" y="5912197"/>
                </a:cubicBezTo>
                <a:cubicBezTo>
                  <a:pt x="5627002" y="5969012"/>
                  <a:pt x="5536765" y="6049223"/>
                  <a:pt x="6001321" y="6202962"/>
                </a:cubicBezTo>
                <a:cubicBezTo>
                  <a:pt x="5824188" y="6253093"/>
                  <a:pt x="5593581" y="6156172"/>
                  <a:pt x="5506685" y="6416857"/>
                </a:cubicBezTo>
                <a:cubicBezTo>
                  <a:pt x="5643713" y="6463648"/>
                  <a:pt x="5807477" y="6420200"/>
                  <a:pt x="5904398" y="6543858"/>
                </a:cubicBezTo>
                <a:cubicBezTo>
                  <a:pt x="5934478" y="6580622"/>
                  <a:pt x="5964557" y="6604017"/>
                  <a:pt x="6001321" y="6624068"/>
                </a:cubicBezTo>
                <a:cubicBezTo>
                  <a:pt x="5984612" y="6630754"/>
                  <a:pt x="5964557" y="6637437"/>
                  <a:pt x="5951188" y="6644121"/>
                </a:cubicBezTo>
                <a:cubicBezTo>
                  <a:pt x="5977925" y="6667518"/>
                  <a:pt x="6663060" y="6794517"/>
                  <a:pt x="6836850" y="6797860"/>
                </a:cubicBezTo>
                <a:cubicBezTo>
                  <a:pt x="6761652" y="6822926"/>
                  <a:pt x="6636845" y="6844075"/>
                  <a:pt x="6553814" y="6856412"/>
                </a:cubicBezTo>
                <a:lnTo>
                  <a:pt x="6542822" y="6857984"/>
                </a:lnTo>
                <a:lnTo>
                  <a:pt x="0" y="6857984"/>
                </a:lnTo>
                <a:close/>
              </a:path>
            </a:pathLst>
          </a:custGeom>
        </p:spPr>
      </p:pic>
      <p:sp>
        <p:nvSpPr>
          <p:cNvPr id="2" name="Title 1">
            <a:extLst>
              <a:ext uri="{FF2B5EF4-FFF2-40B4-BE49-F238E27FC236}">
                <a16:creationId xmlns:a16="http://schemas.microsoft.com/office/drawing/2014/main" id="{8CA308D2-05B8-44FD-8633-F60DD3F60451}"/>
              </a:ext>
            </a:extLst>
          </p:cNvPr>
          <p:cNvSpPr>
            <a:spLocks noGrp="1"/>
          </p:cNvSpPr>
          <p:nvPr>
            <p:ph type="title"/>
          </p:nvPr>
        </p:nvSpPr>
        <p:spPr>
          <a:xfrm>
            <a:off x="6248400" y="3962400"/>
            <a:ext cx="5601064" cy="2143125"/>
          </a:xfrm>
        </p:spPr>
        <p:txBody>
          <a:bodyPr vert="horz" lIns="91440" tIns="45720" rIns="91440" bIns="45720" rtlCol="0" anchor="b">
            <a:normAutofit fontScale="90000"/>
          </a:bodyPr>
          <a:lstStyle/>
          <a:p>
            <a:r>
              <a:rPr lang="en-US" sz="4000" kern="1200" dirty="0">
                <a:solidFill>
                  <a:schemeClr val="tx1"/>
                </a:solidFill>
                <a:latin typeface="Roboto Slab Light" pitchFamily="2" charset="0"/>
                <a:ea typeface="Roboto Slab Light" pitchFamily="2" charset="0"/>
              </a:rPr>
              <a:t>The Differences between a Reaction and an Impulse Turbine</a:t>
            </a:r>
          </a:p>
        </p:txBody>
      </p:sp>
      <p:pic>
        <p:nvPicPr>
          <p:cNvPr id="10246" name="Picture 6" descr="Reaction steam turbines | Baker Hughes">
            <a:extLst>
              <a:ext uri="{FF2B5EF4-FFF2-40B4-BE49-F238E27FC236}">
                <a16:creationId xmlns:a16="http://schemas.microsoft.com/office/drawing/2014/main" id="{39CA15F8-30FE-4164-812C-BDB15C5BC1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210" r="-1" b="-1"/>
          <a:stretch/>
        </p:blipFill>
        <p:spPr bwMode="auto">
          <a:xfrm>
            <a:off x="7653541" y="6"/>
            <a:ext cx="4538463" cy="3877247"/>
          </a:xfrm>
          <a:custGeom>
            <a:avLst/>
            <a:gdLst/>
            <a:ahLst/>
            <a:cxnLst/>
            <a:rect l="l" t="t" r="r" b="b"/>
            <a:pathLst>
              <a:path w="4538463" h="3877247">
                <a:moveTo>
                  <a:pt x="0" y="0"/>
                </a:moveTo>
                <a:lnTo>
                  <a:pt x="4538463" y="0"/>
                </a:lnTo>
                <a:lnTo>
                  <a:pt x="4538463" y="3437173"/>
                </a:lnTo>
                <a:lnTo>
                  <a:pt x="4530710" y="3429000"/>
                </a:lnTo>
                <a:cubicBezTo>
                  <a:pt x="4370289" y="3495842"/>
                  <a:pt x="4239946" y="3686344"/>
                  <a:pt x="4056129" y="3636211"/>
                </a:cubicBezTo>
                <a:cubicBezTo>
                  <a:pt x="3872313" y="3589422"/>
                  <a:pt x="3788760" y="3830055"/>
                  <a:pt x="3618310" y="3756528"/>
                </a:cubicBezTo>
                <a:cubicBezTo>
                  <a:pt x="3394389" y="3823371"/>
                  <a:pt x="3163783" y="3823371"/>
                  <a:pt x="2933176" y="3810002"/>
                </a:cubicBezTo>
                <a:cubicBezTo>
                  <a:pt x="2702570" y="3840081"/>
                  <a:pt x="2471962" y="3873503"/>
                  <a:pt x="2238015" y="3850107"/>
                </a:cubicBezTo>
                <a:cubicBezTo>
                  <a:pt x="2007408" y="3870161"/>
                  <a:pt x="1783486" y="3883529"/>
                  <a:pt x="1552880" y="3863476"/>
                </a:cubicBezTo>
                <a:cubicBezTo>
                  <a:pt x="1322274" y="3886870"/>
                  <a:pt x="1091667" y="3876844"/>
                  <a:pt x="864402" y="3860134"/>
                </a:cubicBezTo>
                <a:cubicBezTo>
                  <a:pt x="757455" y="3860134"/>
                  <a:pt x="653849" y="3856792"/>
                  <a:pt x="546902" y="3856792"/>
                </a:cubicBezTo>
                <a:cubicBezTo>
                  <a:pt x="404861" y="3850108"/>
                  <a:pt x="262821" y="3845095"/>
                  <a:pt x="120363" y="3840499"/>
                </a:cubicBezTo>
                <a:lnTo>
                  <a:pt x="0" y="3836632"/>
                </a:lnTo>
                <a:close/>
              </a:path>
            </a:pathLst>
          </a:custGeom>
          <a:noFill/>
          <a:extLst>
            <a:ext uri="{909E8E84-426E-40DD-AFC4-6F175D3DCCD1}">
              <a14:hiddenFill xmlns:a14="http://schemas.microsoft.com/office/drawing/2010/main">
                <a:solidFill>
                  <a:srgbClr val="FFFFFF"/>
                </a:solidFill>
              </a14:hiddenFill>
            </a:ext>
          </a:extLst>
        </p:spPr>
      </p:pic>
      <p:sp>
        <p:nvSpPr>
          <p:cNvPr id="10" name="AutoShape 4" descr="China Pelton Turbine / Impulse Turbine / Hydro Turbine / Water Turbine -  China Pelton Turbine, Impulse Turbine">
            <a:extLst>
              <a:ext uri="{FF2B5EF4-FFF2-40B4-BE49-F238E27FC236}">
                <a16:creationId xmlns:a16="http://schemas.microsoft.com/office/drawing/2014/main" id="{1EF5D743-27C0-4A5D-B029-D52BE8AEFD0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51446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69493349-D8A7-47EF-A360-FBA5B9EB8E16}"/>
              </a:ext>
            </a:extLst>
          </p:cNvPr>
          <p:cNvPicPr>
            <a:picLocks noGrp="1" noChangeAspect="1"/>
          </p:cNvPicPr>
          <p:nvPr>
            <p:ph idx="1"/>
          </p:nvPr>
        </p:nvPicPr>
        <p:blipFill>
          <a:blip r:embed="rId2"/>
          <a:stretch>
            <a:fillRect/>
          </a:stretch>
        </p:blipFill>
        <p:spPr>
          <a:xfrm>
            <a:off x="3381302" y="182753"/>
            <a:ext cx="5429395" cy="6492494"/>
          </a:xfrm>
          <a:prstGeom prst="rect">
            <a:avLst/>
          </a:prstGeom>
        </p:spPr>
      </p:pic>
    </p:spTree>
    <p:extLst>
      <p:ext uri="{BB962C8B-B14F-4D97-AF65-F5344CB8AC3E}">
        <p14:creationId xmlns:p14="http://schemas.microsoft.com/office/powerpoint/2010/main" val="1518070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A64A16-3E05-4AC9-AE94-08F719FD8996}"/>
              </a:ext>
            </a:extLst>
          </p:cNvPr>
          <p:cNvSpPr>
            <a:spLocks noGrp="1"/>
          </p:cNvSpPr>
          <p:nvPr>
            <p:ph type="title"/>
          </p:nvPr>
        </p:nvSpPr>
        <p:spPr>
          <a:xfrm>
            <a:off x="630936" y="639520"/>
            <a:ext cx="3429000" cy="1719072"/>
          </a:xfrm>
        </p:spPr>
        <p:txBody>
          <a:bodyPr anchor="b">
            <a:normAutofit/>
          </a:bodyPr>
          <a:lstStyle/>
          <a:p>
            <a:r>
              <a:rPr lang="en-IN" sz="5400"/>
              <a:t>Types of Turbines</a:t>
            </a:r>
            <a:endParaRPr lang="en-US" sz="540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4A56E6B-027A-4522-A6A2-05C222A2922B}"/>
              </a:ext>
            </a:extLst>
          </p:cNvPr>
          <p:cNvSpPr>
            <a:spLocks noGrp="1"/>
          </p:cNvSpPr>
          <p:nvPr>
            <p:ph idx="1"/>
          </p:nvPr>
        </p:nvSpPr>
        <p:spPr>
          <a:xfrm>
            <a:off x="630936" y="2807208"/>
            <a:ext cx="3429000" cy="3410712"/>
          </a:xfrm>
        </p:spPr>
        <p:txBody>
          <a:bodyPr anchor="t">
            <a:normAutofit/>
          </a:bodyPr>
          <a:lstStyle/>
          <a:p>
            <a:pPr marL="0" indent="0">
              <a:buNone/>
            </a:pPr>
            <a:r>
              <a:rPr lang="en-US" sz="2200"/>
              <a:t>Steam turbines have been used predominantly as prime mover in all thermal power stations.</a:t>
            </a:r>
          </a:p>
          <a:p>
            <a:pPr marL="0" indent="0">
              <a:buNone/>
            </a:pPr>
            <a:r>
              <a:rPr lang="en-US" sz="2200"/>
              <a:t>The steam turbines are mainly divided into two groups: -</a:t>
            </a:r>
          </a:p>
          <a:p>
            <a:pPr marL="0" indent="0">
              <a:buNone/>
            </a:pPr>
            <a:r>
              <a:rPr lang="en-US" sz="2200"/>
              <a:t>1. Impulse Turbine</a:t>
            </a:r>
          </a:p>
          <a:p>
            <a:pPr marL="0" indent="0">
              <a:buNone/>
            </a:pPr>
            <a:r>
              <a:rPr lang="en-US" sz="2200"/>
              <a:t>2. Impulse-Reaction Turbine</a:t>
            </a:r>
          </a:p>
        </p:txBody>
      </p:sp>
      <p:pic>
        <p:nvPicPr>
          <p:cNvPr id="5" name="Picture 4">
            <a:extLst>
              <a:ext uri="{FF2B5EF4-FFF2-40B4-BE49-F238E27FC236}">
                <a16:creationId xmlns:a16="http://schemas.microsoft.com/office/drawing/2014/main" id="{02B4F14F-FC7A-4BD5-9BB8-8D8B0842743A}"/>
              </a:ext>
            </a:extLst>
          </p:cNvPr>
          <p:cNvPicPr>
            <a:picLocks noChangeAspect="1"/>
          </p:cNvPicPr>
          <p:nvPr/>
        </p:nvPicPr>
        <p:blipFill>
          <a:blip r:embed="rId2"/>
          <a:stretch>
            <a:fillRect/>
          </a:stretch>
        </p:blipFill>
        <p:spPr>
          <a:xfrm>
            <a:off x="4654296" y="1124883"/>
            <a:ext cx="6903720" cy="4608233"/>
          </a:xfrm>
          <a:prstGeom prst="rect">
            <a:avLst/>
          </a:prstGeom>
        </p:spPr>
      </p:pic>
    </p:spTree>
    <p:extLst>
      <p:ext uri="{BB962C8B-B14F-4D97-AF65-F5344CB8AC3E}">
        <p14:creationId xmlns:p14="http://schemas.microsoft.com/office/powerpoint/2010/main" val="33145447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MPULSE TURBINE AND REACTION TURBINE - ANUNIVERSE 22 - YouTube">
            <a:extLst>
              <a:ext uri="{FF2B5EF4-FFF2-40B4-BE49-F238E27FC236}">
                <a16:creationId xmlns:a16="http://schemas.microsoft.com/office/drawing/2014/main" id="{1D7081FD-3C37-4679-8BDA-0F8EA2833A2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90386" y="388342"/>
            <a:ext cx="10811228" cy="60813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65112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335193-DFAA-4259-B920-ECCB5701EA0D}"/>
              </a:ext>
            </a:extLst>
          </p:cNvPr>
          <p:cNvSpPr>
            <a:spLocks noGrp="1"/>
          </p:cNvSpPr>
          <p:nvPr>
            <p:ph type="title"/>
          </p:nvPr>
        </p:nvSpPr>
        <p:spPr>
          <a:xfrm>
            <a:off x="466722" y="586855"/>
            <a:ext cx="3201366" cy="3387497"/>
          </a:xfrm>
        </p:spPr>
        <p:txBody>
          <a:bodyPr anchor="b">
            <a:normAutofit/>
          </a:bodyPr>
          <a:lstStyle/>
          <a:p>
            <a:pPr algn="r"/>
            <a:r>
              <a:rPr lang="en-IN" sz="4000">
                <a:solidFill>
                  <a:srgbClr val="FFFFFF"/>
                </a:solidFill>
              </a:rPr>
              <a:t>Differences Summarized</a:t>
            </a:r>
            <a:endParaRPr lang="en-US" sz="4000">
              <a:solidFill>
                <a:srgbClr val="FFFFFF"/>
              </a:solidFill>
            </a:endParaRPr>
          </a:p>
        </p:txBody>
      </p:sp>
      <p:sp>
        <p:nvSpPr>
          <p:cNvPr id="3" name="Content Placeholder 2">
            <a:extLst>
              <a:ext uri="{FF2B5EF4-FFF2-40B4-BE49-F238E27FC236}">
                <a16:creationId xmlns:a16="http://schemas.microsoft.com/office/drawing/2014/main" id="{F0244A68-897C-43C8-BEB5-A7AEE2715021}"/>
              </a:ext>
            </a:extLst>
          </p:cNvPr>
          <p:cNvSpPr>
            <a:spLocks noGrp="1"/>
          </p:cNvSpPr>
          <p:nvPr>
            <p:ph idx="1"/>
          </p:nvPr>
        </p:nvSpPr>
        <p:spPr>
          <a:xfrm>
            <a:off x="4504548" y="511388"/>
            <a:ext cx="7290287" cy="5898648"/>
          </a:xfrm>
        </p:spPr>
        <p:txBody>
          <a:bodyPr anchor="ctr">
            <a:normAutofit lnSpcReduction="10000"/>
          </a:bodyPr>
          <a:lstStyle/>
          <a:p>
            <a:pPr marL="457200" indent="-457200">
              <a:buAutoNum type="arabicPeriod"/>
            </a:pPr>
            <a:r>
              <a:rPr lang="en-US" sz="2400" b="0" i="0" dirty="0">
                <a:effectLst/>
                <a:latin typeface="Corbel Light" panose="020B0303020204020204" pitchFamily="34" charset="0"/>
              </a:rPr>
              <a:t>In impulse turbine the steam flows through the nozzle and strikes on the moving blades. In reaction turbine steam first flows through the guide mechanism and then flows through the moving blades.</a:t>
            </a:r>
            <a:endParaRPr lang="en-US" sz="2400" dirty="0">
              <a:latin typeface="Corbel Light" panose="020B0303020204020204" pitchFamily="34" charset="0"/>
            </a:endParaRPr>
          </a:p>
          <a:p>
            <a:pPr marL="457200" indent="-457200">
              <a:buAutoNum type="arabicPeriod"/>
            </a:pPr>
            <a:r>
              <a:rPr lang="en-US" sz="2400" b="0" i="0" dirty="0">
                <a:effectLst/>
                <a:latin typeface="Corbel Light" panose="020B0303020204020204" pitchFamily="34" charset="0"/>
              </a:rPr>
              <a:t>In impulses turbine, steam strikes on the moving blades with kinetic energy only. But in the reaction turbine, the steam which glides over the moving blades possesses both pressure and kinetic energy. </a:t>
            </a:r>
          </a:p>
          <a:p>
            <a:pPr marL="457200" indent="-457200">
              <a:buAutoNum type="arabicPeriod"/>
            </a:pPr>
            <a:r>
              <a:rPr lang="en-US" sz="2400" b="0" i="0" dirty="0">
                <a:effectLst/>
                <a:latin typeface="Corbel Light" panose="020B0303020204020204" pitchFamily="34" charset="0"/>
              </a:rPr>
              <a:t>In impulse turbine the pressure of steam remains constant during its flow through the moving blades. But in reaction turbine, the pressure of steam reduces during its flow through the moving blades.</a:t>
            </a:r>
          </a:p>
          <a:p>
            <a:pPr marL="457200" indent="-457200">
              <a:buAutoNum type="arabicPeriod"/>
            </a:pPr>
            <a:r>
              <a:rPr lang="en-US" sz="2400" b="0" i="0" dirty="0">
                <a:effectLst/>
                <a:latin typeface="Corbel Light" panose="020B0303020204020204" pitchFamily="34" charset="0"/>
              </a:rPr>
              <a:t>In impulse turbine the steam may or may not be admitted to the whole circumference.</a:t>
            </a:r>
            <a:r>
              <a:rPr lang="en-US" sz="2400" b="0" i="0" dirty="0">
                <a:solidFill>
                  <a:srgbClr val="000000"/>
                </a:solidFill>
                <a:effectLst/>
                <a:latin typeface="Corbel Light" panose="020B0303020204020204" pitchFamily="34" charset="0"/>
              </a:rPr>
              <a:t> In reaction turbine the steam must be admitted to the whole circumference.</a:t>
            </a:r>
            <a:br>
              <a:rPr lang="en-US" sz="2400" dirty="0">
                <a:latin typeface="Corbel Light" panose="020B0303020204020204" pitchFamily="34" charset="0"/>
              </a:rPr>
            </a:br>
            <a:endParaRPr lang="en-US" sz="2400" dirty="0">
              <a:latin typeface="Corbel Light" panose="020B0303020204020204" pitchFamily="34" charset="0"/>
            </a:endParaRPr>
          </a:p>
        </p:txBody>
      </p:sp>
    </p:spTree>
    <p:extLst>
      <p:ext uri="{BB962C8B-B14F-4D97-AF65-F5344CB8AC3E}">
        <p14:creationId xmlns:p14="http://schemas.microsoft.com/office/powerpoint/2010/main" val="24679058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6" name="Picture 4" descr="Generator (Steam) - Power Zone Equipment">
            <a:extLst>
              <a:ext uri="{FF2B5EF4-FFF2-40B4-BE49-F238E27FC236}">
                <a16:creationId xmlns:a16="http://schemas.microsoft.com/office/drawing/2014/main" id="{2E7E0E31-F8E6-4E65-8C41-20CFB82C291D}"/>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8014" b="5448"/>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55793C3-66A1-4E77-9988-21ECD202E7F3}"/>
              </a:ext>
            </a:extLst>
          </p:cNvPr>
          <p:cNvSpPr>
            <a:spLocks noGrp="1"/>
          </p:cNvSpPr>
          <p:nvPr>
            <p:ph idx="1"/>
          </p:nvPr>
        </p:nvSpPr>
        <p:spPr>
          <a:xfrm>
            <a:off x="838200" y="729672"/>
            <a:ext cx="10515600" cy="5641254"/>
          </a:xfrm>
        </p:spPr>
        <p:txBody>
          <a:bodyPr>
            <a:normAutofit fontScale="92500" lnSpcReduction="10000"/>
          </a:bodyPr>
          <a:lstStyle/>
          <a:p>
            <a:pPr marL="342900" indent="-342900">
              <a:buFont typeface="+mj-lt"/>
              <a:buAutoNum type="arabicPeriod" startAt="5"/>
            </a:pPr>
            <a:r>
              <a:rPr lang="en-US" sz="2400" b="0" i="0" dirty="0">
                <a:solidFill>
                  <a:srgbClr val="FFFFFF"/>
                </a:solidFill>
                <a:effectLst/>
                <a:latin typeface="Corbel Light" panose="020B0303020204020204" pitchFamily="34" charset="0"/>
              </a:rPr>
              <a:t>The blades of the impulse turbine are symmetrical where as in reaction turbine it is not symmetrical.</a:t>
            </a:r>
          </a:p>
          <a:p>
            <a:pPr marL="342900" indent="-342900">
              <a:buFont typeface="+mj-lt"/>
              <a:buAutoNum type="arabicPeriod" startAt="5"/>
            </a:pPr>
            <a:r>
              <a:rPr lang="en-US" sz="2400" b="0" i="0" dirty="0">
                <a:solidFill>
                  <a:srgbClr val="FFFFFF"/>
                </a:solidFill>
                <a:effectLst/>
                <a:latin typeface="Corbel Light" panose="020B0303020204020204" pitchFamily="34" charset="0"/>
              </a:rPr>
              <a:t>The relative velocity of steam in impulse turbine remains constant but in Reaction turbine it increases while gliding over the blades.</a:t>
            </a:r>
          </a:p>
          <a:p>
            <a:pPr marL="342900" indent="-342900">
              <a:buFont typeface="+mj-lt"/>
              <a:buAutoNum type="arabicPeriod" startAt="5"/>
            </a:pPr>
            <a:r>
              <a:rPr lang="en-US" sz="2400" b="0" i="0" dirty="0">
                <a:solidFill>
                  <a:srgbClr val="FFFFFF"/>
                </a:solidFill>
                <a:effectLst/>
                <a:latin typeface="Corbel Light" panose="020B0303020204020204" pitchFamily="34" charset="0"/>
              </a:rPr>
              <a:t>For the same power developed, the number of stages required in impulse turbine is less where as in reaction turbine the number of stages required is more.</a:t>
            </a:r>
          </a:p>
          <a:p>
            <a:pPr marL="342900" indent="-342900">
              <a:buFont typeface="+mj-lt"/>
              <a:buAutoNum type="arabicPeriod" startAt="5"/>
            </a:pPr>
            <a:r>
              <a:rPr lang="en-US" sz="2400" b="0" i="0" dirty="0">
                <a:solidFill>
                  <a:srgbClr val="FFFFFF"/>
                </a:solidFill>
                <a:effectLst/>
                <a:latin typeface="Corbel Light" panose="020B0303020204020204" pitchFamily="34" charset="0"/>
              </a:rPr>
              <a:t>The steam flow in impulse turbine is radial to the turbine wheel where as in reaction turbine steam flow is radial and axial to the turbine wheel.</a:t>
            </a:r>
          </a:p>
          <a:p>
            <a:pPr marL="342900" indent="-342900">
              <a:buFont typeface="+mj-lt"/>
              <a:buAutoNum type="arabicPeriod" startAt="5"/>
            </a:pPr>
            <a:r>
              <a:rPr lang="en-US" sz="2400" b="0" i="0" dirty="0">
                <a:solidFill>
                  <a:srgbClr val="FFFFFF"/>
                </a:solidFill>
                <a:effectLst/>
                <a:latin typeface="Corbel Light" panose="020B0303020204020204" pitchFamily="34" charset="0"/>
              </a:rPr>
              <a:t>If we talk about the maintenance work, then impulse turbine has less maintenance work as compared with the reaction turbine. </a:t>
            </a:r>
          </a:p>
          <a:p>
            <a:pPr marL="342900" indent="-342900">
              <a:buFont typeface="+mj-lt"/>
              <a:buAutoNum type="arabicPeriod" startAt="5"/>
            </a:pPr>
            <a:r>
              <a:rPr lang="en-US" sz="2400" b="0" i="0" dirty="0">
                <a:solidFill>
                  <a:srgbClr val="FFFFFF"/>
                </a:solidFill>
                <a:effectLst/>
                <a:latin typeface="Corbel Light" panose="020B0303020204020204" pitchFamily="34" charset="0"/>
              </a:rPr>
              <a:t>Impulse turbine is suitable where discharge is low and reaction turbine is suitable for medium</a:t>
            </a:r>
            <a:br>
              <a:rPr lang="en-US" sz="2400" b="0" i="0" dirty="0">
                <a:solidFill>
                  <a:srgbClr val="FFFFFF"/>
                </a:solidFill>
                <a:effectLst/>
                <a:latin typeface="Corbel Light" panose="020B0303020204020204" pitchFamily="34" charset="0"/>
              </a:rPr>
            </a:br>
            <a:r>
              <a:rPr lang="en-US" sz="2400" b="0" i="0" dirty="0">
                <a:solidFill>
                  <a:srgbClr val="FFFFFF"/>
                </a:solidFill>
                <a:effectLst/>
                <a:latin typeface="Corbel Light" panose="020B0303020204020204" pitchFamily="34" charset="0"/>
              </a:rPr>
              <a:t>and high discharge. </a:t>
            </a:r>
          </a:p>
          <a:p>
            <a:pPr marL="342900" indent="-342900">
              <a:buFont typeface="+mj-lt"/>
              <a:buAutoNum type="arabicPeriod" startAt="5"/>
            </a:pPr>
            <a:r>
              <a:rPr lang="en-US" sz="2400" b="0" i="0" dirty="0">
                <a:solidFill>
                  <a:srgbClr val="FFFFFF"/>
                </a:solidFill>
                <a:effectLst/>
                <a:latin typeface="Corbel Light" panose="020B0303020204020204" pitchFamily="34" charset="0"/>
              </a:rPr>
              <a:t>Pelton wheel is the example of impulse turbine whereas Francis turbine, Kaplan turbine etc.</a:t>
            </a:r>
            <a:br>
              <a:rPr lang="en-US" sz="2400" b="0" i="0" dirty="0">
                <a:solidFill>
                  <a:srgbClr val="FFFFFF"/>
                </a:solidFill>
                <a:effectLst/>
                <a:latin typeface="Corbel Light" panose="020B0303020204020204" pitchFamily="34" charset="0"/>
              </a:rPr>
            </a:br>
            <a:r>
              <a:rPr lang="en-US" sz="2400" b="0" i="0" dirty="0">
                <a:solidFill>
                  <a:srgbClr val="FFFFFF"/>
                </a:solidFill>
                <a:effectLst/>
                <a:latin typeface="Corbel Light" panose="020B0303020204020204" pitchFamily="34" charset="0"/>
              </a:rPr>
              <a:t>are the examples of reaction turbine</a:t>
            </a:r>
            <a:r>
              <a:rPr lang="en-US" sz="2400" dirty="0">
                <a:solidFill>
                  <a:srgbClr val="FFFFFF"/>
                </a:solidFill>
                <a:latin typeface="Corbel Light" panose="020B0303020204020204" pitchFamily="34" charset="0"/>
              </a:rPr>
              <a:t> </a:t>
            </a:r>
            <a:br>
              <a:rPr lang="en-US" sz="2400" dirty="0">
                <a:solidFill>
                  <a:srgbClr val="FFFFFF"/>
                </a:solidFill>
                <a:latin typeface="Corbel Light" panose="020B0303020204020204" pitchFamily="34" charset="0"/>
              </a:rPr>
            </a:br>
            <a:endParaRPr lang="en-US" sz="2400" dirty="0">
              <a:solidFill>
                <a:srgbClr val="FFFFFF"/>
              </a:solidFill>
              <a:latin typeface="Corbel Light" panose="020B0303020204020204" pitchFamily="34" charset="0"/>
            </a:endParaRPr>
          </a:p>
        </p:txBody>
      </p:sp>
    </p:spTree>
    <p:extLst>
      <p:ext uri="{BB962C8B-B14F-4D97-AF65-F5344CB8AC3E}">
        <p14:creationId xmlns:p14="http://schemas.microsoft.com/office/powerpoint/2010/main" val="2854727982"/>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00" name="Picture 4" descr="Tiroda Thermal Power Plant | Adani Power Limited">
            <a:extLst>
              <a:ext uri="{FF2B5EF4-FFF2-40B4-BE49-F238E27FC236}">
                <a16:creationId xmlns:a16="http://schemas.microsoft.com/office/drawing/2014/main" id="{B5EB564A-2B3A-41DE-B6FC-0D34A4684FF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414" r="12031"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Freeform: Shape 72">
            <a:extLst>
              <a:ext uri="{FF2B5EF4-FFF2-40B4-BE49-F238E27FC236}">
                <a16:creationId xmlns:a16="http://schemas.microsoft.com/office/drawing/2014/main" id="{6B3BAD04-E614-4C16-8360-019FCF0045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tx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4C87733-AD1F-49DF-AE46-7B26ECA8EE80}"/>
              </a:ext>
            </a:extLst>
          </p:cNvPr>
          <p:cNvSpPr>
            <a:spLocks noGrp="1"/>
          </p:cNvSpPr>
          <p:nvPr>
            <p:ph type="title"/>
          </p:nvPr>
        </p:nvSpPr>
        <p:spPr>
          <a:xfrm>
            <a:off x="841248" y="4199861"/>
            <a:ext cx="8856059" cy="1336826"/>
          </a:xfrm>
        </p:spPr>
        <p:txBody>
          <a:bodyPr vert="horz" lIns="91440" tIns="45720" rIns="91440" bIns="45720" rtlCol="0" anchor="b">
            <a:normAutofit/>
          </a:bodyPr>
          <a:lstStyle/>
          <a:p>
            <a:r>
              <a:rPr lang="en-US" sz="5400" dirty="0">
                <a:solidFill>
                  <a:srgbClr val="FFFFFF"/>
                </a:solidFill>
              </a:rPr>
              <a:t>Thank You</a:t>
            </a:r>
          </a:p>
        </p:txBody>
      </p:sp>
    </p:spTree>
    <p:extLst>
      <p:ext uri="{BB962C8B-B14F-4D97-AF65-F5344CB8AC3E}">
        <p14:creationId xmlns:p14="http://schemas.microsoft.com/office/powerpoint/2010/main" val="1965480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8231F97-2C74-402F-93C4-4CA2E953E1C4}"/>
              </a:ext>
            </a:extLst>
          </p:cNvPr>
          <p:cNvPicPr>
            <a:picLocks noGrp="1" noChangeAspect="1"/>
          </p:cNvPicPr>
          <p:nvPr>
            <p:ph idx="1"/>
          </p:nvPr>
        </p:nvPicPr>
        <p:blipFill rotWithShape="1">
          <a:blip r:embed="rId2">
            <a:alphaModFix amt="50000"/>
          </a:blip>
          <a:srcRect r="-1" b="24980"/>
          <a:stretch/>
        </p:blipFill>
        <p:spPr>
          <a:xfrm>
            <a:off x="20" y="10"/>
            <a:ext cx="12188930" cy="6857990"/>
          </a:xfrm>
          <a:prstGeom prst="rect">
            <a:avLst/>
          </a:prstGeom>
        </p:spPr>
      </p:pic>
      <p:sp>
        <p:nvSpPr>
          <p:cNvPr id="2" name="Title 1">
            <a:extLst>
              <a:ext uri="{FF2B5EF4-FFF2-40B4-BE49-F238E27FC236}">
                <a16:creationId xmlns:a16="http://schemas.microsoft.com/office/drawing/2014/main" id="{D0AF06A8-865D-4469-B956-DCEA51B70D13}"/>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rgbClr val="FFFFFF"/>
                </a:solidFill>
                <a:latin typeface="Roboto Slab Light" pitchFamily="2" charset="0"/>
                <a:ea typeface="Roboto Slab Light" pitchFamily="2" charset="0"/>
              </a:rPr>
              <a:t>Impulse Turbine</a:t>
            </a:r>
          </a:p>
        </p:txBody>
      </p:sp>
      <p:sp>
        <p:nvSpPr>
          <p:cNvPr id="1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748524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286"/>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D8E75D2-8D08-4E11-AFD4-BB8AA90FF48A}"/>
              </a:ext>
            </a:extLst>
          </p:cNvPr>
          <p:cNvPicPr>
            <a:picLocks noGrp="1" noChangeAspect="1"/>
          </p:cNvPicPr>
          <p:nvPr>
            <p:ph idx="1"/>
          </p:nvPr>
        </p:nvPicPr>
        <p:blipFill>
          <a:blip r:embed="rId2"/>
          <a:stretch>
            <a:fillRect/>
          </a:stretch>
        </p:blipFill>
        <p:spPr>
          <a:xfrm>
            <a:off x="1524000" y="0"/>
            <a:ext cx="9143999" cy="6858000"/>
          </a:xfrm>
          <a:prstGeom prst="rect">
            <a:avLst/>
          </a:prstGeom>
        </p:spPr>
      </p:pic>
      <p:sp>
        <p:nvSpPr>
          <p:cNvPr id="4" name="AutoShape 2" descr="China Pelton Turbine / Impulse Turbine / Hydro Turbine / Water Turbine -  China Pelton Turbine, Impulse Turbine">
            <a:extLst>
              <a:ext uri="{FF2B5EF4-FFF2-40B4-BE49-F238E27FC236}">
                <a16:creationId xmlns:a16="http://schemas.microsoft.com/office/drawing/2014/main" id="{074E764C-0EA9-4378-939B-8607CEF8A57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700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4" name="Rectangle 7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Impulse Turbine - Impulse Blading | Characteristics | nuclear-power.com">
            <a:extLst>
              <a:ext uri="{FF2B5EF4-FFF2-40B4-BE49-F238E27FC236}">
                <a16:creationId xmlns:a16="http://schemas.microsoft.com/office/drawing/2014/main" id="{40DDE351-B281-48FF-93F8-06B33162F619}"/>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2558" r="-2" b="1665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7927324-616D-4FAC-A56E-68B8D1DFC4CB}"/>
              </a:ext>
            </a:extLst>
          </p:cNvPr>
          <p:cNvSpPr>
            <a:spLocks noGrp="1"/>
          </p:cNvSpPr>
          <p:nvPr>
            <p:ph type="title"/>
          </p:nvPr>
        </p:nvSpPr>
        <p:spPr>
          <a:xfrm>
            <a:off x="838200" y="365125"/>
            <a:ext cx="10515600" cy="1325563"/>
          </a:xfrm>
        </p:spPr>
        <p:txBody>
          <a:bodyPr>
            <a:normAutofit/>
          </a:bodyPr>
          <a:lstStyle/>
          <a:p>
            <a:r>
              <a:rPr lang="en-IN" dirty="0">
                <a:solidFill>
                  <a:srgbClr val="FFFFFF"/>
                </a:solidFill>
              </a:rPr>
              <a:t>What is an Impulse Turbine</a:t>
            </a:r>
            <a:endParaRPr lang="en-US" dirty="0">
              <a:solidFill>
                <a:srgbClr val="FFFFFF"/>
              </a:solidFill>
            </a:endParaRPr>
          </a:p>
        </p:txBody>
      </p:sp>
      <p:sp>
        <p:nvSpPr>
          <p:cNvPr id="3" name="Content Placeholder 2">
            <a:extLst>
              <a:ext uri="{FF2B5EF4-FFF2-40B4-BE49-F238E27FC236}">
                <a16:creationId xmlns:a16="http://schemas.microsoft.com/office/drawing/2014/main" id="{2979672F-D826-43C1-9C16-D97E11B6852D}"/>
              </a:ext>
            </a:extLst>
          </p:cNvPr>
          <p:cNvSpPr>
            <a:spLocks noGrp="1"/>
          </p:cNvSpPr>
          <p:nvPr>
            <p:ph idx="1"/>
          </p:nvPr>
        </p:nvSpPr>
        <p:spPr>
          <a:xfrm>
            <a:off x="838200" y="1825625"/>
            <a:ext cx="10515600" cy="4351338"/>
          </a:xfrm>
        </p:spPr>
        <p:txBody>
          <a:bodyPr>
            <a:normAutofit/>
          </a:bodyPr>
          <a:lstStyle/>
          <a:p>
            <a:r>
              <a:rPr lang="en-US" sz="2600" dirty="0">
                <a:solidFill>
                  <a:srgbClr val="FFFFFF"/>
                </a:solidFill>
              </a:rPr>
              <a:t>Impulse turbines are defined as turbines in which high-velocity jets of water or steam collide with the blades of the turbine to rotates the turbine and produce electricity using this winding. The impulse turbine is so named because it acts on the impulse force created for the striking blade of the water jet.</a:t>
            </a:r>
          </a:p>
          <a:p>
            <a:pPr marL="0" indent="0">
              <a:buNone/>
            </a:pPr>
            <a:endParaRPr lang="en-US" sz="2600" dirty="0">
              <a:solidFill>
                <a:srgbClr val="FFFFFF"/>
              </a:solidFill>
            </a:endParaRPr>
          </a:p>
          <a:p>
            <a:r>
              <a:rPr lang="en-US" sz="2600" dirty="0">
                <a:solidFill>
                  <a:srgbClr val="FFFFFF"/>
                </a:solidFill>
              </a:rPr>
              <a:t>In impulse turbines, water hits the blade tangentially; hence it is also known as a tangent flow turbine. Impulse turbines are suited for high head and low discharge of water. This means that it is used when the amount of water flow is small, and there is high pressure due to the high location of the water head.</a:t>
            </a:r>
          </a:p>
          <a:p>
            <a:endParaRPr lang="en-US" sz="2600" dirty="0">
              <a:solidFill>
                <a:srgbClr val="FFFFFF"/>
              </a:solidFill>
            </a:endParaRPr>
          </a:p>
          <a:p>
            <a:endParaRPr lang="en-US" sz="2600" dirty="0">
              <a:solidFill>
                <a:srgbClr val="FFFFFF"/>
              </a:solidFill>
            </a:endParaRPr>
          </a:p>
        </p:txBody>
      </p:sp>
    </p:spTree>
    <p:extLst>
      <p:ext uri="{BB962C8B-B14F-4D97-AF65-F5344CB8AC3E}">
        <p14:creationId xmlns:p14="http://schemas.microsoft.com/office/powerpoint/2010/main" val="2808819993"/>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708E3564-835F-4376-80F3-3B0201302F23}"/>
              </a:ext>
            </a:extLst>
          </p:cNvPr>
          <p:cNvPicPr>
            <a:picLocks noChangeAspect="1"/>
          </p:cNvPicPr>
          <p:nvPr/>
        </p:nvPicPr>
        <p:blipFill rotWithShape="1">
          <a:blip r:embed="rId2">
            <a:alphaModFix amt="35000"/>
          </a:blip>
          <a:srcRect t="8268" b="7146"/>
          <a:stretch/>
        </p:blipFill>
        <p:spPr>
          <a:xfrm>
            <a:off x="20" y="10"/>
            <a:ext cx="12191980" cy="6857990"/>
          </a:xfrm>
          <a:prstGeom prst="rect">
            <a:avLst/>
          </a:prstGeom>
        </p:spPr>
      </p:pic>
      <p:sp>
        <p:nvSpPr>
          <p:cNvPr id="2" name="Title 1">
            <a:extLst>
              <a:ext uri="{FF2B5EF4-FFF2-40B4-BE49-F238E27FC236}">
                <a16:creationId xmlns:a16="http://schemas.microsoft.com/office/drawing/2014/main" id="{6912CC7A-DC49-40D4-9C70-C378A669A798}"/>
              </a:ext>
            </a:extLst>
          </p:cNvPr>
          <p:cNvSpPr>
            <a:spLocks noGrp="1"/>
          </p:cNvSpPr>
          <p:nvPr>
            <p:ph type="title"/>
          </p:nvPr>
        </p:nvSpPr>
        <p:spPr>
          <a:xfrm>
            <a:off x="838200" y="365125"/>
            <a:ext cx="10515600" cy="1325563"/>
          </a:xfrm>
        </p:spPr>
        <p:txBody>
          <a:bodyPr>
            <a:normAutofit/>
          </a:bodyPr>
          <a:lstStyle/>
          <a:p>
            <a:r>
              <a:rPr lang="en-US">
                <a:solidFill>
                  <a:srgbClr val="FFFFFF"/>
                </a:solidFill>
              </a:rPr>
              <a:t>Description and working of impulse turbine</a:t>
            </a:r>
          </a:p>
        </p:txBody>
      </p:sp>
      <p:sp>
        <p:nvSpPr>
          <p:cNvPr id="8" name="Title 1">
            <a:extLst>
              <a:ext uri="{FF2B5EF4-FFF2-40B4-BE49-F238E27FC236}">
                <a16:creationId xmlns:a16="http://schemas.microsoft.com/office/drawing/2014/main" id="{B6788DDD-3F53-4CF7-8A09-65DFED32D945}"/>
              </a:ext>
            </a:extLst>
          </p:cNvPr>
          <p:cNvSpPr txBox="1">
            <a:spLocks/>
          </p:cNvSpPr>
          <p:nvPr/>
        </p:nvSpPr>
        <p:spPr>
          <a:xfrm>
            <a:off x="635000" y="30970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graphicFrame>
        <p:nvGraphicFramePr>
          <p:cNvPr id="10" name="Content Placeholder 2">
            <a:extLst>
              <a:ext uri="{FF2B5EF4-FFF2-40B4-BE49-F238E27FC236}">
                <a16:creationId xmlns:a16="http://schemas.microsoft.com/office/drawing/2014/main" id="{7464A6D9-0B4E-45BE-907F-2DD0C9770C85}"/>
              </a:ext>
            </a:extLst>
          </p:cNvPr>
          <p:cNvGraphicFramePr>
            <a:graphicFrameLocks noGrp="1"/>
          </p:cNvGraphicFramePr>
          <p:nvPr>
            <p:ph idx="1"/>
            <p:extLst>
              <p:ext uri="{D42A27DB-BD31-4B8C-83A1-F6EECF244321}">
                <p14:modId xmlns:p14="http://schemas.microsoft.com/office/powerpoint/2010/main" val="274570767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0537246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C5284B-35D2-472E-AB3F-D2DBAEA643BF}"/>
              </a:ext>
            </a:extLst>
          </p:cNvPr>
          <p:cNvSpPr>
            <a:spLocks noGrp="1"/>
          </p:cNvSpPr>
          <p:nvPr>
            <p:ph type="title"/>
          </p:nvPr>
        </p:nvSpPr>
        <p:spPr>
          <a:xfrm>
            <a:off x="630936" y="640080"/>
            <a:ext cx="4818888" cy="1481328"/>
          </a:xfrm>
        </p:spPr>
        <p:txBody>
          <a:bodyPr anchor="b">
            <a:normAutofit fontScale="90000"/>
          </a:bodyPr>
          <a:lstStyle/>
          <a:p>
            <a:r>
              <a:rPr lang="en-US" sz="5400" dirty="0">
                <a:latin typeface="Corbel" panose="020B0503020204020204" pitchFamily="34" charset="0"/>
                <a:ea typeface="Roboto Slab Light" pitchFamily="2" charset="0"/>
              </a:rPr>
              <a:t>Parts of a impulse turbine</a:t>
            </a:r>
          </a:p>
        </p:txBody>
      </p:sp>
      <p:sp>
        <p:nvSpPr>
          <p:cNvPr id="14"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5F89DF8-7C63-46A7-BC08-63FEAEB62DB9}"/>
              </a:ext>
            </a:extLst>
          </p:cNvPr>
          <p:cNvSpPr>
            <a:spLocks noGrp="1"/>
          </p:cNvSpPr>
          <p:nvPr>
            <p:ph idx="1"/>
          </p:nvPr>
        </p:nvSpPr>
        <p:spPr>
          <a:xfrm>
            <a:off x="630936" y="2660904"/>
            <a:ext cx="4818888" cy="3547872"/>
          </a:xfrm>
        </p:spPr>
        <p:txBody>
          <a:bodyPr anchor="t">
            <a:normAutofit fontScale="92500"/>
          </a:bodyPr>
          <a:lstStyle/>
          <a:p>
            <a:pPr marL="514350" indent="-514350">
              <a:buFont typeface="+mj-lt"/>
              <a:buAutoNum type="arabicPeriod"/>
            </a:pPr>
            <a:r>
              <a:rPr lang="en-US" sz="2200" dirty="0">
                <a:latin typeface="Roboto Slab Light" pitchFamily="2" charset="0"/>
                <a:ea typeface="Roboto Slab Light" pitchFamily="2" charset="0"/>
              </a:rPr>
              <a:t>Penstock- It is a large size conduit which conveys water from high level reservoir to the turbine. The penstock may be of wood, concrete, or steel.</a:t>
            </a:r>
          </a:p>
          <a:p>
            <a:pPr marL="514350" indent="-514350">
              <a:buFont typeface="+mj-lt"/>
              <a:buAutoNum type="arabicPeriod"/>
            </a:pPr>
            <a:r>
              <a:rPr lang="en-US" sz="2200" dirty="0">
                <a:latin typeface="Roboto Slab Light" pitchFamily="2" charset="0"/>
                <a:ea typeface="Roboto Slab Light" pitchFamily="2" charset="0"/>
              </a:rPr>
              <a:t>Spear and Nozzle -Nozzle is used to convert hydraulic energy into kinetic energy Spear is so arranged that it can move forward or backward there by decreasing or increasing the annular area of nozzle passage.</a:t>
            </a:r>
          </a:p>
        </p:txBody>
      </p:sp>
      <p:pic>
        <p:nvPicPr>
          <p:cNvPr id="7" name="Picture 6">
            <a:extLst>
              <a:ext uri="{FF2B5EF4-FFF2-40B4-BE49-F238E27FC236}">
                <a16:creationId xmlns:a16="http://schemas.microsoft.com/office/drawing/2014/main" id="{B103C38C-3DA5-483C-A62D-B6C5A0E1DAE8}"/>
              </a:ext>
            </a:extLst>
          </p:cNvPr>
          <p:cNvPicPr>
            <a:picLocks noChangeAspect="1"/>
          </p:cNvPicPr>
          <p:nvPr/>
        </p:nvPicPr>
        <p:blipFill>
          <a:blip r:embed="rId2"/>
          <a:stretch>
            <a:fillRect/>
          </a:stretch>
        </p:blipFill>
        <p:spPr>
          <a:xfrm>
            <a:off x="6099048" y="1320474"/>
            <a:ext cx="5458968" cy="4217052"/>
          </a:xfrm>
          <a:prstGeom prst="rect">
            <a:avLst/>
          </a:prstGeom>
        </p:spPr>
      </p:pic>
    </p:spTree>
    <p:extLst>
      <p:ext uri="{BB962C8B-B14F-4D97-AF65-F5344CB8AC3E}">
        <p14:creationId xmlns:p14="http://schemas.microsoft.com/office/powerpoint/2010/main" val="3183341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33">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443CB910-6C13-4032-A2A2-F150CEE9915F}"/>
              </a:ext>
            </a:extLst>
          </p:cNvPr>
          <p:cNvSpPr>
            <a:spLocks noGrp="1"/>
          </p:cNvSpPr>
          <p:nvPr>
            <p:ph idx="1"/>
          </p:nvPr>
        </p:nvSpPr>
        <p:spPr>
          <a:xfrm>
            <a:off x="243362" y="332057"/>
            <a:ext cx="5227782" cy="6448204"/>
          </a:xfrm>
        </p:spPr>
        <p:txBody>
          <a:bodyPr>
            <a:normAutofit fontScale="92500" lnSpcReduction="10000"/>
          </a:bodyPr>
          <a:lstStyle/>
          <a:p>
            <a:r>
              <a:rPr lang="en-US" sz="2400" dirty="0">
                <a:latin typeface="Corbel Light" panose="020B0303020204020204" pitchFamily="34" charset="0"/>
              </a:rPr>
              <a:t>3. Casing – It is provided to prevent strong splash of water, which scatter in all directions and to guide the water to the tail race. This casing also acts as a safeguard against accidents.</a:t>
            </a:r>
          </a:p>
          <a:p>
            <a:r>
              <a:rPr lang="en-US" sz="2400" dirty="0">
                <a:latin typeface="Corbel Light" panose="020B0303020204020204" pitchFamily="34" charset="0"/>
              </a:rPr>
              <a:t>4. Runner with bucket - The turbine rotor, called the runner is a circular disk carrying a number of cup shaped buckets which are arranged equidistantly around the periphery of the disk. For low heads the buckets are made of cast iron, but for higher heads they are made of bronze ,cast steel, or stainless steel.</a:t>
            </a:r>
          </a:p>
          <a:p>
            <a:r>
              <a:rPr lang="en-US" sz="2400" dirty="0">
                <a:latin typeface="Corbel Light" panose="020B0303020204020204" pitchFamily="34" charset="0"/>
              </a:rPr>
              <a:t>5. Breaking jet-when the nozzle is completely closed, the amount of water striking the runner reduces to zero. But the runner due to inertia goes on revolving for long time. To stop the runner in short time, a small nozzle is provided which directs the jet of water on the back of vanes. This jet of water is called breaking jet.</a:t>
            </a:r>
          </a:p>
        </p:txBody>
      </p:sp>
      <p:grpSp>
        <p:nvGrpSpPr>
          <p:cNvPr id="60" name="Group 35">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37" name="Isosceles Triangle 3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6">
            <a:extLst>
              <a:ext uri="{FF2B5EF4-FFF2-40B4-BE49-F238E27FC236}">
                <a16:creationId xmlns:a16="http://schemas.microsoft.com/office/drawing/2014/main" id="{17F7E703-5F24-4D7B-A2A5-509C63727965}"/>
              </a:ext>
            </a:extLst>
          </p:cNvPr>
          <p:cNvPicPr>
            <a:picLocks noChangeAspect="1"/>
          </p:cNvPicPr>
          <p:nvPr/>
        </p:nvPicPr>
        <p:blipFill>
          <a:blip r:embed="rId2"/>
          <a:stretch>
            <a:fillRect/>
          </a:stretch>
        </p:blipFill>
        <p:spPr>
          <a:xfrm>
            <a:off x="5746477" y="1164145"/>
            <a:ext cx="5646462" cy="4361892"/>
          </a:xfrm>
          <a:prstGeom prst="rect">
            <a:avLst/>
          </a:prstGeom>
        </p:spPr>
      </p:pic>
      <p:grpSp>
        <p:nvGrpSpPr>
          <p:cNvPr id="40" name="Group 39">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41" name="Rectangle 40">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Isosceles Triangle 41">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979850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BA791D64-F760-4E70-A7C7-D049F19C16D5}"/>
              </a:ext>
            </a:extLst>
          </p:cNvPr>
          <p:cNvPicPr>
            <a:picLocks noGrp="1" noChangeAspect="1"/>
          </p:cNvPicPr>
          <p:nvPr>
            <p:ph idx="1"/>
          </p:nvPr>
        </p:nvPicPr>
        <p:blipFill rotWithShape="1">
          <a:blip r:embed="rId2">
            <a:alphaModFix amt="50000"/>
          </a:blip>
          <a:srcRect l="25"/>
          <a:stretch/>
        </p:blipFill>
        <p:spPr>
          <a:xfrm>
            <a:off x="20" y="10"/>
            <a:ext cx="12188930" cy="6857990"/>
          </a:xfrm>
          <a:prstGeom prst="rect">
            <a:avLst/>
          </a:prstGeom>
        </p:spPr>
      </p:pic>
      <p:sp>
        <p:nvSpPr>
          <p:cNvPr id="2" name="Title 1">
            <a:extLst>
              <a:ext uri="{FF2B5EF4-FFF2-40B4-BE49-F238E27FC236}">
                <a16:creationId xmlns:a16="http://schemas.microsoft.com/office/drawing/2014/main" id="{B5C0A26A-5EA9-4B4A-9E43-F6AE1563B3B7}"/>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8000" dirty="0">
                <a:solidFill>
                  <a:srgbClr val="FFFFFF"/>
                </a:solidFill>
                <a:latin typeface="Roboto Slab Light" pitchFamily="2" charset="0"/>
                <a:ea typeface="Roboto Slab Light" pitchFamily="2" charset="0"/>
              </a:rPr>
              <a:t>Reaction Turbines</a:t>
            </a:r>
          </a:p>
        </p:txBody>
      </p:sp>
      <p:sp>
        <p:nvSpPr>
          <p:cNvPr id="1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9569052"/>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TotalTime>
  <Words>1385</Words>
  <Application>Microsoft Office PowerPoint</Application>
  <PresentationFormat>Widescreen</PresentationFormat>
  <Paragraphs>59</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Corbel</vt:lpstr>
      <vt:lpstr>Corbel Light</vt:lpstr>
      <vt:lpstr>Roboto Slab Light</vt:lpstr>
      <vt:lpstr>Office Theme</vt:lpstr>
      <vt:lpstr>Working of Turbines in a Thermal Power Plant</vt:lpstr>
      <vt:lpstr>Types of Turbines</vt:lpstr>
      <vt:lpstr>Impulse Turbine</vt:lpstr>
      <vt:lpstr>PowerPoint Presentation</vt:lpstr>
      <vt:lpstr>What is an Impulse Turbine</vt:lpstr>
      <vt:lpstr>Description and working of impulse turbine</vt:lpstr>
      <vt:lpstr>Parts of a impulse turbine</vt:lpstr>
      <vt:lpstr>PowerPoint Presentation</vt:lpstr>
      <vt:lpstr>Reaction Turbines</vt:lpstr>
      <vt:lpstr>PowerPoint Presentation</vt:lpstr>
      <vt:lpstr>PowerPoint Presentation</vt:lpstr>
      <vt:lpstr>What are Reaction Turbines</vt:lpstr>
      <vt:lpstr>Parts of a Reaction Turbine</vt:lpstr>
      <vt:lpstr>PowerPoint Presentation</vt:lpstr>
      <vt:lpstr>Types of Reaction Turbine</vt:lpstr>
      <vt:lpstr>Axial flow Reaction Turbines</vt:lpstr>
      <vt:lpstr>Mixed flow turbines:</vt:lpstr>
      <vt:lpstr>The Differences between a Reaction and an Impulse Turbine</vt:lpstr>
      <vt:lpstr>PowerPoint Presentation</vt:lpstr>
      <vt:lpstr>PowerPoint Presentation</vt:lpstr>
      <vt:lpstr>Differences Summarized</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Working of Turbines in a Thermal Power Plant</dc:title>
  <dc:creator>Krishnaraj Thadesar</dc:creator>
  <cp:lastModifiedBy>Krishnaraj Thadesar</cp:lastModifiedBy>
  <cp:revision>3</cp:revision>
  <dcterms:created xsi:type="dcterms:W3CDTF">2021-11-10T14:24:16Z</dcterms:created>
  <dcterms:modified xsi:type="dcterms:W3CDTF">2021-11-10T15:43:17Z</dcterms:modified>
</cp:coreProperties>
</file>

<file path=docProps/thumbnail.jpeg>
</file>